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41" r:id="rId2"/>
    <p:sldId id="443" r:id="rId3"/>
    <p:sldId id="464" r:id="rId4"/>
    <p:sldId id="420" r:id="rId5"/>
    <p:sldId id="462" r:id="rId6"/>
    <p:sldId id="423" r:id="rId7"/>
    <p:sldId id="267" r:id="rId8"/>
    <p:sldId id="411" r:id="rId9"/>
    <p:sldId id="463" r:id="rId10"/>
    <p:sldId id="412" r:id="rId11"/>
    <p:sldId id="261" r:id="rId12"/>
    <p:sldId id="426" r:id="rId13"/>
    <p:sldId id="262" r:id="rId14"/>
    <p:sldId id="427" r:id="rId15"/>
    <p:sldId id="263" r:id="rId16"/>
    <p:sldId id="264" r:id="rId17"/>
    <p:sldId id="414" r:id="rId18"/>
    <p:sldId id="415" r:id="rId19"/>
    <p:sldId id="416" r:id="rId20"/>
    <p:sldId id="408" r:id="rId21"/>
    <p:sldId id="433" r:id="rId22"/>
    <p:sldId id="437" r:id="rId23"/>
    <p:sldId id="46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ll, Stephanie" initials="FS" lastIdx="2" clrIdx="0">
    <p:extLst>
      <p:ext uri="{19B8F6BF-5375-455C-9EA6-DF929625EA0E}">
        <p15:presenceInfo xmlns:p15="http://schemas.microsoft.com/office/powerpoint/2012/main" userId="S::0552469568@FEMA.DHS.GOV::eac88626-9eba-47ac-b3fd-d2048a09e6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1" autoAdjust="0"/>
    <p:restoredTop sz="86385" autoAdjust="0"/>
  </p:normalViewPr>
  <p:slideViewPr>
    <p:cSldViewPr snapToGrid="0">
      <p:cViewPr varScale="1">
        <p:scale>
          <a:sx n="58" d="100"/>
          <a:sy n="58" d="100"/>
        </p:scale>
        <p:origin x="108" y="3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00" d="100"/>
          <a:sy n="100" d="100"/>
        </p:scale>
        <p:origin x="3552" y="-3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FE5CE-3807-4AD7-8CCB-2D1E4FB329F4}" type="datetimeFigureOut">
              <a:rPr lang="en-US" smtClean="0"/>
              <a:t>12/10/2019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D9E9B-D9D1-4708-B43B-E4F5B6AFD6C0}" type="slidenum">
              <a:rPr lang="en-US" smtClean="0"/>
              <a:t>‹#›</a:t>
            </a:fld>
            <a:endParaRPr lang="en-US" dirty="0"/>
          </a:p>
        </p:txBody>
      </p:sp>
    </p:spTree>
    <p:extLst>
      <p:ext uri="{BB962C8B-B14F-4D97-AF65-F5344CB8AC3E}">
        <p14:creationId xmlns:p14="http://schemas.microsoft.com/office/powerpoint/2010/main" val="3758551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6D9E9B-D9D1-4708-B43B-E4F5B6AFD6C0}" type="slidenum">
              <a:rPr lang="en-US" smtClean="0"/>
              <a:t>1</a:t>
            </a:fld>
            <a:endParaRPr lang="en-US" dirty="0"/>
          </a:p>
        </p:txBody>
      </p:sp>
    </p:spTree>
    <p:extLst>
      <p:ext uri="{BB962C8B-B14F-4D97-AF65-F5344CB8AC3E}">
        <p14:creationId xmlns:p14="http://schemas.microsoft.com/office/powerpoint/2010/main" val="3609464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Certified Deaf Interpreter:  “Has an extensive knowledge and understanding of deafness, the deaf community, and/or Deaf culture” (Registry of Interpreters for the Deaf, 1997) and “bring(s) added expertise into both routine and uniquely difficult interpreting situations”</a:t>
            </a:r>
            <a:r>
              <a:rPr lang="en-US" sz="1000" dirty="0">
                <a:solidFill>
                  <a:prstClr val="black"/>
                </a:solidFill>
              </a:rPr>
              <a:t> (Registry of Interpreters for the Deaf, 1997)</a:t>
            </a:r>
          </a:p>
          <a:p>
            <a:pPr lvl="0"/>
            <a:endParaRPr lang="en-US" sz="1000" dirty="0">
              <a:solidFill>
                <a:prstClr val="black"/>
              </a:solidFill>
            </a:endParaRPr>
          </a:p>
          <a:p>
            <a:r>
              <a:rPr lang="en-US" sz="1000" dirty="0"/>
              <a:t>Conceptual plain language:  Practice of taking that extra step with Plain Language and drilling the messaging down to its basic conceptual meaning</a:t>
            </a:r>
          </a:p>
          <a:p>
            <a:r>
              <a:rPr lang="en-US" sz="1000" dirty="0"/>
              <a:t>Implicit vs. Explicit</a:t>
            </a:r>
          </a:p>
          <a:p>
            <a:pPr lvl="0"/>
            <a:endParaRPr lang="en-US" sz="1000" dirty="0">
              <a:solidFill>
                <a:prstClr val="black"/>
              </a:solidFill>
            </a:endParaRPr>
          </a:p>
          <a:p>
            <a:pPr marL="171450" indent="-171450">
              <a:buFontTx/>
              <a:buChar char="-"/>
            </a:pPr>
            <a:r>
              <a:rPr lang="en-US" sz="1000" dirty="0"/>
              <a:t>The purpose of plain language in government is to make our information consistently understandable to the majority of the country. </a:t>
            </a:r>
          </a:p>
          <a:p>
            <a:pPr marL="171450" indent="-171450">
              <a:buFontTx/>
              <a:buChar char="-"/>
            </a:pPr>
            <a:endParaRPr lang="en-US" sz="1000" dirty="0"/>
          </a:p>
          <a:p>
            <a:pPr marL="171450" indent="-171450">
              <a:buFontTx/>
              <a:buChar char="-"/>
            </a:pPr>
            <a:r>
              <a:rPr lang="en-US" sz="1000" dirty="0"/>
              <a:t>We can go further than plain language and make our information even more understandable by using conceptual language. </a:t>
            </a:r>
          </a:p>
          <a:p>
            <a:pPr marL="171450" indent="-171450">
              <a:buFontTx/>
              <a:buChar char="-"/>
            </a:pPr>
            <a:endParaRPr lang="en-US" sz="1000" dirty="0"/>
          </a:p>
          <a:p>
            <a:pPr marL="171450" indent="-171450">
              <a:buFontTx/>
              <a:buChar char="-"/>
            </a:pPr>
            <a:r>
              <a:rPr lang="en-US" sz="1000" dirty="0"/>
              <a:t>This is a way of speaking that makes the implicit meaning of the message clear. </a:t>
            </a:r>
          </a:p>
          <a:p>
            <a:pPr marL="171450" indent="-171450">
              <a:buFontTx/>
              <a:buChar char="-"/>
            </a:pPr>
            <a:endParaRPr lang="en-US" sz="1000" dirty="0"/>
          </a:p>
          <a:p>
            <a:pPr marL="171450" indent="-171450">
              <a:buFontTx/>
              <a:buChar char="-"/>
            </a:pPr>
            <a:r>
              <a:rPr lang="en-US" sz="1000" dirty="0"/>
              <a:t>It targets the basic concept of what you are trying to say, uses the most direct words to say it, and provides enough context that there is no ambiguity and confusion. </a:t>
            </a:r>
          </a:p>
          <a:p>
            <a:pPr marL="171450" indent="-171450">
              <a:buFontTx/>
              <a:buChar char="-"/>
            </a:pPr>
            <a:endParaRPr lang="en-US" sz="1000" dirty="0"/>
          </a:p>
          <a:p>
            <a:r>
              <a:rPr lang="en-US" sz="1000" dirty="0"/>
              <a:t>- Plain language and conceptual language work together to make our messaging as accessible as possible, to as many people as possible.</a:t>
            </a:r>
          </a:p>
          <a:p>
            <a:pPr lvl="0"/>
            <a:endParaRPr lang="en-US" sz="900" dirty="0">
              <a:solidFill>
                <a:prstClr val="black"/>
              </a:solidFill>
              <a:latin typeface="Franklin Gothic Book" panose="020B0503020102020204" pitchFamily="34" charset="0"/>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10</a:t>
            </a:fld>
            <a:endParaRPr lang="en-US" dirty="0"/>
          </a:p>
        </p:txBody>
      </p:sp>
    </p:spTree>
    <p:extLst>
      <p:ext uri="{BB962C8B-B14F-4D97-AF65-F5344CB8AC3E}">
        <p14:creationId xmlns:p14="http://schemas.microsoft.com/office/powerpoint/2010/main" val="1149885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relates to Preparedness recommendations for SLTTs</a:t>
            </a:r>
          </a:p>
          <a:p>
            <a:endParaRPr lang="en-US" dirty="0"/>
          </a:p>
          <a:p>
            <a:r>
              <a:rPr lang="en-US" dirty="0"/>
              <a:t>Access needs to be identified; working in diverse communities needs to be normalized</a:t>
            </a:r>
          </a:p>
          <a:p>
            <a:endParaRPr lang="en-US" dirty="0"/>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11</a:t>
            </a:fld>
            <a:endParaRPr lang="en-US" dirty="0"/>
          </a:p>
        </p:txBody>
      </p:sp>
    </p:spTree>
    <p:extLst>
      <p:ext uri="{BB962C8B-B14F-4D97-AF65-F5344CB8AC3E}">
        <p14:creationId xmlns:p14="http://schemas.microsoft.com/office/powerpoint/2010/main" val="721554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FEMA’s disability-related internal coalition includes the Office of Equal Rights, Office of External Affairs, Communication Access Specialists, Office of Disability Integration and Coordination</a:t>
            </a:r>
          </a:p>
          <a:p>
            <a:endParaRPr lang="en-US" dirty="0"/>
          </a:p>
          <a:p>
            <a:r>
              <a:rPr lang="en-US" dirty="0"/>
              <a:t>FEMA videos may have asl to get messages out; not 508 requirement; does provide access; get local subject matter expertise to make this decision about what is needed in the community</a:t>
            </a:r>
          </a:p>
          <a:p>
            <a:endParaRPr lang="en-US" dirty="0"/>
          </a:p>
          <a:p>
            <a:r>
              <a:rPr lang="en-US" dirty="0"/>
              <a:t>Per statute, ODIC works to include people with disabilities in FEMA training and exercises; more effective planning, more real world; show SLTTs what to do; stakeholders can get involved at local level</a:t>
            </a:r>
          </a:p>
        </p:txBody>
      </p:sp>
      <p:sp>
        <p:nvSpPr>
          <p:cNvPr id="4" name="Slide Number Placeholder 3"/>
          <p:cNvSpPr>
            <a:spLocks noGrp="1"/>
          </p:cNvSpPr>
          <p:nvPr>
            <p:ph type="sldNum" sz="quarter" idx="5"/>
          </p:nvPr>
        </p:nvSpPr>
        <p:spPr/>
        <p:txBody>
          <a:bodyPr/>
          <a:lstStyle/>
          <a:p>
            <a:fld id="{9720737B-839E-4ACA-81B2-8B2164A645D9}" type="slidenum">
              <a:rPr lang="en-US" smtClean="0"/>
              <a:t>12</a:t>
            </a:fld>
            <a:endParaRPr lang="en-US" dirty="0"/>
          </a:p>
        </p:txBody>
      </p:sp>
    </p:spTree>
    <p:extLst>
      <p:ext uri="{BB962C8B-B14F-4D97-AF65-F5344CB8AC3E}">
        <p14:creationId xmlns:p14="http://schemas.microsoft.com/office/powerpoint/2010/main" val="2208347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areas for improvement</a:t>
            </a:r>
          </a:p>
        </p:txBody>
      </p:sp>
      <p:sp>
        <p:nvSpPr>
          <p:cNvPr id="4" name="Slide Number Placeholder 3"/>
          <p:cNvSpPr>
            <a:spLocks noGrp="1"/>
          </p:cNvSpPr>
          <p:nvPr>
            <p:ph type="sldNum" sz="quarter" idx="5"/>
          </p:nvPr>
        </p:nvSpPr>
        <p:spPr/>
        <p:txBody>
          <a:bodyPr/>
          <a:lstStyle/>
          <a:p>
            <a:fld id="{9720737B-839E-4ACA-81B2-8B2164A645D9}" type="slidenum">
              <a:rPr lang="en-US" smtClean="0"/>
              <a:t>13</a:t>
            </a:fld>
            <a:endParaRPr lang="en-US" dirty="0"/>
          </a:p>
        </p:txBody>
      </p:sp>
    </p:spTree>
    <p:extLst>
      <p:ext uri="{BB962C8B-B14F-4D97-AF65-F5344CB8AC3E}">
        <p14:creationId xmlns:p14="http://schemas.microsoft.com/office/powerpoint/2010/main" val="1578041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ERAD or OER or an investigator is looking into allegations in a civil rights complaint, having leadership or the FCO notify program heads that they are required to cooperate and provide the requested information is important</a:t>
            </a:r>
          </a:p>
          <a:p>
            <a:endParaRPr lang="en-US" dirty="0"/>
          </a:p>
          <a:p>
            <a:endParaRPr lang="en-US" dirty="0"/>
          </a:p>
          <a:p>
            <a:r>
              <a:rPr lang="en-US" dirty="0"/>
              <a:t>Explicit leadership support for civil rights, including providing information during civil rights complaint investigations, is important </a:t>
            </a:r>
          </a:p>
        </p:txBody>
      </p:sp>
      <p:sp>
        <p:nvSpPr>
          <p:cNvPr id="4" name="Slide Number Placeholder 3"/>
          <p:cNvSpPr>
            <a:spLocks noGrp="1"/>
          </p:cNvSpPr>
          <p:nvPr>
            <p:ph type="sldNum" sz="quarter" idx="5"/>
          </p:nvPr>
        </p:nvSpPr>
        <p:spPr/>
        <p:txBody>
          <a:bodyPr/>
          <a:lstStyle/>
          <a:p>
            <a:fld id="{9720737B-839E-4ACA-81B2-8B2164A645D9}" type="slidenum">
              <a:rPr lang="en-US" smtClean="0"/>
              <a:t>14</a:t>
            </a:fld>
            <a:endParaRPr lang="en-US" dirty="0"/>
          </a:p>
        </p:txBody>
      </p:sp>
    </p:spTree>
    <p:extLst>
      <p:ext uri="{BB962C8B-B14F-4D97-AF65-F5344CB8AC3E}">
        <p14:creationId xmlns:p14="http://schemas.microsoft.com/office/powerpoint/2010/main" val="2008322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ERADs must coordinate and collaborate with DRC manager and external affairs and go out to community partners to let them know about how to request accommodation, language access, file CR complaint </a:t>
            </a:r>
          </a:p>
        </p:txBody>
      </p:sp>
      <p:sp>
        <p:nvSpPr>
          <p:cNvPr id="4" name="Slide Number Placeholder 3"/>
          <p:cNvSpPr>
            <a:spLocks noGrp="1"/>
          </p:cNvSpPr>
          <p:nvPr>
            <p:ph type="sldNum" sz="quarter" idx="5"/>
          </p:nvPr>
        </p:nvSpPr>
        <p:spPr/>
        <p:txBody>
          <a:bodyPr/>
          <a:lstStyle/>
          <a:p>
            <a:fld id="{9720737B-839E-4ACA-81B2-8B2164A645D9}" type="slidenum">
              <a:rPr lang="en-US" smtClean="0"/>
              <a:t>15</a:t>
            </a:fld>
            <a:endParaRPr lang="en-US" dirty="0"/>
          </a:p>
        </p:txBody>
      </p:sp>
    </p:spTree>
    <p:extLst>
      <p:ext uri="{BB962C8B-B14F-4D97-AF65-F5344CB8AC3E}">
        <p14:creationId xmlns:p14="http://schemas.microsoft.com/office/powerpoint/2010/main" val="846615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16</a:t>
            </a:fld>
            <a:endParaRPr lang="en-US" dirty="0"/>
          </a:p>
        </p:txBody>
      </p:sp>
    </p:spTree>
    <p:extLst>
      <p:ext uri="{BB962C8B-B14F-4D97-AF65-F5344CB8AC3E}">
        <p14:creationId xmlns:p14="http://schemas.microsoft.com/office/powerpoint/2010/main" val="23651345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relates to Long-Term Recovery recommendation for SLTTs</a:t>
            </a:r>
          </a:p>
          <a:p>
            <a:endParaRPr lang="en-US" dirty="0"/>
          </a:p>
          <a:p>
            <a:r>
              <a:rPr lang="en-US" dirty="0"/>
              <a:t>Program accessibility means that a program, when viewed in its entirety, is readily accessible to and usable by persons with disabilities. This applies to FEMA programs and federally funded programs. </a:t>
            </a:r>
          </a:p>
          <a:p>
            <a:endParaRPr lang="en-US" dirty="0"/>
          </a:p>
          <a:p>
            <a:r>
              <a:rPr lang="en-US" dirty="0"/>
              <a:t>This type of accessibility is always fact specific.  Examples could be modification to policies and procedures that allow people with disabilities to gain access to services.  For example, modifying a “no pets” policy to permit service animals to accompany their handlers into a DRC or shelter would be providing program access.  </a:t>
            </a:r>
          </a:p>
          <a:p>
            <a:endParaRPr lang="en-US" dirty="0"/>
          </a:p>
          <a:p>
            <a:r>
              <a:rPr lang="en-US" b="1" dirty="0"/>
              <a:t>People with disabilities may experience difficulty accessing programs if there is a requirement to visit the DRC’s to get assistance.  Ask the participants why this might be a barrier?</a:t>
            </a:r>
          </a:p>
          <a:p>
            <a:r>
              <a:rPr lang="en-US" dirty="0"/>
              <a:t>Examples should be:  Lack of transportation, inability to leave the house or hotel, due to medical condition would not be able to sit or stand in the DRC, etc.</a:t>
            </a:r>
          </a:p>
          <a:p>
            <a:endParaRPr lang="en-US" dirty="0"/>
          </a:p>
          <a:p>
            <a:r>
              <a:rPr lang="en-US" b="1" dirty="0"/>
              <a:t>Ask the participants what modifications could be provided to give access?</a:t>
            </a:r>
          </a:p>
          <a:p>
            <a:r>
              <a:rPr lang="en-US" b="1" dirty="0"/>
              <a:t>Modify the building to provide physical access.</a:t>
            </a:r>
          </a:p>
          <a:p>
            <a:r>
              <a:rPr lang="en-US" dirty="0"/>
              <a:t>Examples:  Send DSA to the house to provide assistance, work with the local disability partners to identify transportation assistance.</a:t>
            </a:r>
          </a:p>
          <a:p>
            <a:r>
              <a:rPr lang="en-US" dirty="0"/>
              <a:t> </a:t>
            </a:r>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17</a:t>
            </a:fld>
            <a:endParaRPr lang="en-US" dirty="0"/>
          </a:p>
        </p:txBody>
      </p:sp>
    </p:spTree>
    <p:extLst>
      <p:ext uri="{BB962C8B-B14F-4D97-AF65-F5344CB8AC3E}">
        <p14:creationId xmlns:p14="http://schemas.microsoft.com/office/powerpoint/2010/main" val="3157069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OER and ERADs support program offices in responding to requests from members of the public – no one size fits all</a:t>
            </a:r>
          </a:p>
          <a:p>
            <a:r>
              <a:rPr lang="en-US" dirty="0"/>
              <a:t>Collaborating with Individual Assistance to look at data collection and also to use disasterassistance.gov before data base can be updated; a way to call infor an accommodation.  Trained IA staff to receive and address those requests.  ERAD and DSAT.</a:t>
            </a:r>
          </a:p>
          <a:p>
            <a:pPr lvl="0">
              <a:defRPr/>
            </a:pPr>
            <a:r>
              <a:rPr lang="en-US" dirty="0"/>
              <a:t>The Office of Equal Rights is building the Equal Rights Cadre’s Section 504-related skills and knowledge </a:t>
            </a:r>
          </a:p>
          <a:p>
            <a:pPr lvl="0">
              <a:defRPr/>
            </a:pPr>
            <a:r>
              <a:rPr lang="en-US" dirty="0"/>
              <a:t>The Equal Rights Cadre is responsible for providing civil rights-related technical assistance and ensuring compliance during disaster operations, including Section 504-related technical assistance and compliance. </a:t>
            </a:r>
          </a:p>
          <a:p>
            <a:pPr lvl="0">
              <a:defRPr/>
            </a:pPr>
            <a:r>
              <a:rPr lang="en-US" dirty="0"/>
              <a:t>The Office of Equal Rights is tracking timelines and actions regarding disability-related civil rights complaints consistent with 44 C.F.R. Part 16 and 6 C.F.R. Part 15 as well as requests from members of the public for accommodations or modifications</a:t>
            </a:r>
          </a:p>
          <a:p>
            <a:pPr lvl="0">
              <a:defRPr/>
            </a:pPr>
            <a:r>
              <a:rPr lang="en-US" dirty="0"/>
              <a:t>The Office of Equal Rights will work with Regional program offices as needed to make necessary changes to prevent future deficiencies in compliance with Section 504 and to provide access to individuals with disabilities;</a:t>
            </a:r>
          </a:p>
          <a:p>
            <a:pPr lvl="0">
              <a:defRPr/>
            </a:pPr>
            <a:endParaRPr lang="en-US" dirty="0"/>
          </a:p>
          <a:p>
            <a:pPr lvl="0">
              <a:defRPr/>
            </a:pPr>
            <a:r>
              <a:rPr lang="en-US" dirty="0"/>
              <a:t>Accommodations accessing FEMA programs include assistance with registration, temporary housing, immediate unmet needs, appeals</a:t>
            </a:r>
          </a:p>
          <a:p>
            <a:r>
              <a:rPr lang="en-US" dirty="0"/>
              <a:t> </a:t>
            </a:r>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18</a:t>
            </a:fld>
            <a:endParaRPr lang="en-US" dirty="0"/>
          </a:p>
        </p:txBody>
      </p:sp>
    </p:spTree>
    <p:extLst>
      <p:ext uri="{BB962C8B-B14F-4D97-AF65-F5344CB8AC3E}">
        <p14:creationId xmlns:p14="http://schemas.microsoft.com/office/powerpoint/2010/main" val="1772914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program offices deal with physical space?  Logistics, Safety, Security.  Choosing sites at disasters.</a:t>
            </a:r>
          </a:p>
          <a:p>
            <a:endParaRPr lang="en-US" dirty="0"/>
          </a:p>
          <a:p>
            <a:r>
              <a:rPr lang="en-US" dirty="0"/>
              <a:t>People with disabilities should be able to access locations where programs and services are offered the same as the others without disabilities. Buildings should not be selected that do not provide equal physical access.  Though modifications can be made, there are many structural challenges that make a building not accessible.  ERAD needs to be part of these conversations early in the disaster advising JFO leadership.  ERAD can seek technical assistance from U.S. Access Board with support from Section 504 Coordinator re barriers to physical access.  </a:t>
            </a:r>
          </a:p>
          <a:p>
            <a:endParaRPr lang="en-US" dirty="0"/>
          </a:p>
          <a:p>
            <a:r>
              <a:rPr lang="en-US" b="1" dirty="0"/>
              <a:t>Ask participants, what structural challenges have they encountered and what recommendations did they provide to mitigate those challenges to access? </a:t>
            </a:r>
          </a:p>
          <a:p>
            <a:r>
              <a:rPr lang="en-US" dirty="0"/>
              <a:t>Architectural Barriers Act Accessibility Standard (ABAAS). ABAAS is generally the standard that applies to DHS facilities. The following are some of the major elements of a federal building or facility that must be on accessible routes, where planning for accessibility is critical: Entrance doors, entrance vestibules, interior doors, corridors, toilet rooms, telephones and TTYs, drinking fountains, visible and audible alarms, signage, wheelchair seating in assembly areas and dining facilities, service counters, and ramps or elevators where changes in level are necessary. </a:t>
            </a:r>
          </a:p>
          <a:p>
            <a:endParaRPr lang="en-US" dirty="0"/>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19</a:t>
            </a:fld>
            <a:endParaRPr lang="en-US" dirty="0"/>
          </a:p>
        </p:txBody>
      </p:sp>
    </p:spTree>
    <p:extLst>
      <p:ext uri="{BB962C8B-B14F-4D97-AF65-F5344CB8AC3E}">
        <p14:creationId xmlns:p14="http://schemas.microsoft.com/office/powerpoint/2010/main" val="3721750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FEMA does not enforce the Americans with Disabilities Act; DOJ does</a:t>
            </a:r>
          </a:p>
          <a:p>
            <a:endParaRPr lang="en-US" dirty="0"/>
          </a:p>
          <a:p>
            <a:r>
              <a:rPr lang="en-US" dirty="0"/>
              <a:t>ADA is modeled after Section 504; their provisions are generally interpreted the same</a:t>
            </a:r>
          </a:p>
          <a:p>
            <a:endParaRPr lang="en-US" dirty="0"/>
          </a:p>
          <a:p>
            <a:r>
              <a:rPr lang="en-US" dirty="0"/>
              <a:t>FEMA and SLTTs have parallel obligations to provide access, FEMA under Section 504 and SLTTs under Section 504 and the ADA</a:t>
            </a:r>
          </a:p>
          <a:p>
            <a:endParaRPr lang="en-US" dirty="0"/>
          </a:p>
          <a:p>
            <a:pPr>
              <a:lnSpc>
                <a:spcPct val="120000"/>
              </a:lnSpc>
              <a:spcAft>
                <a:spcPts val="611"/>
              </a:spcAft>
            </a:pPr>
            <a:r>
              <a:rPr lang="en-US" dirty="0">
                <a:cs typeface="Times New Roman" panose="02020603050405020304" pitchFamily="18" charset="0"/>
              </a:rPr>
              <a:t>Section 308 of The Stafford Act: Nondiscrimination in Disaster Assistance (42 U.S.C. 5151) prohibits discrimination based on race, color, religion, nationality, sex, age, disability, English proficiency, or economic status in “the distribution of supplies, the processing of applications, and other relief and assistance activities.” </a:t>
            </a:r>
          </a:p>
          <a:p>
            <a:pPr>
              <a:lnSpc>
                <a:spcPct val="120000"/>
              </a:lnSpc>
              <a:spcAft>
                <a:spcPts val="611"/>
              </a:spcAft>
            </a:pPr>
            <a:r>
              <a:rPr lang="en-US" dirty="0"/>
              <a:t>Section 309 of the Stafford Act </a:t>
            </a:r>
            <a:r>
              <a:rPr lang="en-US" dirty="0">
                <a:cs typeface="Times New Roman" panose="02020603050405020304" pitchFamily="18" charset="0"/>
              </a:rPr>
              <a:t>(42 U.S.C. 5152) </a:t>
            </a:r>
            <a:r>
              <a:rPr lang="en-US" dirty="0"/>
              <a:t>applies these non-discrimination provisions to all private relief organizations participating in the response and recovery efforts.</a:t>
            </a:r>
          </a:p>
          <a:p>
            <a:endParaRPr lang="en-US" dirty="0"/>
          </a:p>
          <a:p>
            <a:endParaRPr lang="en-US" dirty="0"/>
          </a:p>
        </p:txBody>
      </p:sp>
      <p:sp>
        <p:nvSpPr>
          <p:cNvPr id="4" name="Slide Number Placeholder 3"/>
          <p:cNvSpPr>
            <a:spLocks noGrp="1"/>
          </p:cNvSpPr>
          <p:nvPr>
            <p:ph type="sldNum" sz="quarter" idx="5"/>
          </p:nvPr>
        </p:nvSpPr>
        <p:spPr/>
        <p:txBody>
          <a:bodyPr/>
          <a:lstStyle/>
          <a:p>
            <a:fld id="{CF6D9E9B-D9D1-4708-B43B-E4F5B6AFD6C0}" type="slidenum">
              <a:rPr lang="en-US" smtClean="0"/>
              <a:t>2</a:t>
            </a:fld>
            <a:endParaRPr lang="en-US" dirty="0"/>
          </a:p>
        </p:txBody>
      </p:sp>
    </p:spTree>
    <p:extLst>
      <p:ext uri="{BB962C8B-B14F-4D97-AF65-F5344CB8AC3E}">
        <p14:creationId xmlns:p14="http://schemas.microsoft.com/office/powerpoint/2010/main" val="289683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Complaints from the public; hold ourselves more accountable</a:t>
            </a:r>
          </a:p>
          <a:p>
            <a:endParaRPr lang="en-US" dirty="0"/>
          </a:p>
          <a:p>
            <a:r>
              <a:rPr lang="en-US" dirty="0"/>
              <a:t>Involve ERAD or send pictures to Regional Disability Integration Specialist and/or OER or DIA if no ERAD</a:t>
            </a:r>
          </a:p>
          <a:p>
            <a:endParaRPr lang="en-US" dirty="0"/>
          </a:p>
          <a:p>
            <a:r>
              <a:rPr lang="en-US" dirty="0"/>
              <a:t>We can ask Access Board for TA</a:t>
            </a:r>
          </a:p>
          <a:p>
            <a:endParaRPr lang="en-US" dirty="0"/>
          </a:p>
          <a:p>
            <a:r>
              <a:rPr lang="en-US" dirty="0"/>
              <a:t>Occupant Emergency Plans must be thought through when no elevator, for visitors and employees, individualized assessment; people do not have to wait for first responder in shelter in place site if they do not want to</a:t>
            </a:r>
          </a:p>
        </p:txBody>
      </p:sp>
      <p:sp>
        <p:nvSpPr>
          <p:cNvPr id="4" name="Slide Number Placeholder 3"/>
          <p:cNvSpPr>
            <a:spLocks noGrp="1"/>
          </p:cNvSpPr>
          <p:nvPr>
            <p:ph type="sldNum" sz="quarter" idx="5"/>
          </p:nvPr>
        </p:nvSpPr>
        <p:spPr/>
        <p:txBody>
          <a:bodyPr/>
          <a:lstStyle/>
          <a:p>
            <a:fld id="{9720737B-839E-4ACA-81B2-8B2164A645D9}" type="slidenum">
              <a:rPr lang="en-US" smtClean="0"/>
              <a:t>20</a:t>
            </a:fld>
            <a:endParaRPr lang="en-US" dirty="0"/>
          </a:p>
        </p:txBody>
      </p:sp>
    </p:spTree>
    <p:extLst>
      <p:ext uri="{BB962C8B-B14F-4D97-AF65-F5344CB8AC3E}">
        <p14:creationId xmlns:p14="http://schemas.microsoft.com/office/powerpoint/2010/main" val="54681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OER Section 504 Coordinator must </a:t>
            </a:r>
          </a:p>
          <a:p>
            <a:pPr marL="174708" indent="-174708">
              <a:buFont typeface="Arial" panose="020B0604020202020204" pitchFamily="34" charset="0"/>
              <a:buChar char="•"/>
            </a:pPr>
            <a:r>
              <a:rPr lang="en-US" dirty="0"/>
              <a:t>build effective working relationships with regional leadership and heads of program areas,</a:t>
            </a:r>
          </a:p>
          <a:p>
            <a:pPr marL="174708" indent="-174708">
              <a:buFont typeface="Arial" panose="020B0604020202020204" pitchFamily="34" charset="0"/>
              <a:buChar char="•"/>
            </a:pPr>
            <a:r>
              <a:rPr lang="en-US" dirty="0"/>
              <a:t>Provide Section 504 training, like this course, </a:t>
            </a:r>
          </a:p>
          <a:p>
            <a:pPr marL="174708" indent="-174708">
              <a:buFont typeface="Arial" panose="020B0604020202020204" pitchFamily="34" charset="0"/>
              <a:buChar char="•"/>
            </a:pPr>
            <a:r>
              <a:rPr lang="en-US" dirty="0"/>
              <a:t>provide Section 504 subject matter expertise and gain a fuller understanding of program delivery and access questions that arise, </a:t>
            </a:r>
          </a:p>
          <a:p>
            <a:pPr marL="174708" indent="-174708">
              <a:buFont typeface="Arial" panose="020B0604020202020204" pitchFamily="34" charset="0"/>
              <a:buChar char="•"/>
            </a:pPr>
            <a:r>
              <a:rPr lang="en-US" dirty="0"/>
              <a:t>Work with RDIS to support disability stakeholder engagement; briefings/information exchange are force multipliers to assist individuals with disabilities navigate the FEMA process.  </a:t>
            </a:r>
          </a:p>
          <a:p>
            <a:pPr marL="174708" indent="-174708">
              <a:buFont typeface="Arial" panose="020B0604020202020204" pitchFamily="34" charset="0"/>
              <a:buChar char="•"/>
            </a:pPr>
            <a:r>
              <a:rPr lang="en-US" dirty="0"/>
              <a:t>provides guidance to FEMA staff on program modifications and the provision of reasonable accommodation to ensure FEMA is meeting the requirements of 504.  </a:t>
            </a:r>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21</a:t>
            </a:fld>
            <a:endParaRPr lang="en-US" dirty="0"/>
          </a:p>
        </p:txBody>
      </p:sp>
    </p:spTree>
    <p:extLst>
      <p:ext uri="{BB962C8B-B14F-4D97-AF65-F5344CB8AC3E}">
        <p14:creationId xmlns:p14="http://schemas.microsoft.com/office/powerpoint/2010/main" val="42520916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 proactive, the Agency may implement modifications prior to someone requesting assistance.  </a:t>
            </a:r>
            <a:r>
              <a:rPr lang="en-US" b="1" dirty="0"/>
              <a:t>Ask the participants to provide examples of when we put a modification in place as standard practice in a JFO.</a:t>
            </a:r>
          </a:p>
          <a:p>
            <a:r>
              <a:rPr lang="en-US" dirty="0"/>
              <a:t>Example:  Providing CART or American Sign Language at Town Hall Meetings, captioning pod for webinars.</a:t>
            </a:r>
          </a:p>
          <a:p>
            <a:endParaRPr lang="en-US" dirty="0"/>
          </a:p>
          <a:p>
            <a:r>
              <a:rPr lang="en-US" dirty="0"/>
              <a:t>The ERAD is responsible for working with External Affairs to publish the Civil Rights Notice through press releases, social media, and posters in DRCs and other public buildings to ensure that the public knows how to request a reasonable accommodation.  Delay in receiving accommodations can have a negative impact on the survivor.  Therefore, requests for an accommodation or modification must be processed, tracked, and provided in a timely manner.  </a:t>
            </a:r>
            <a:r>
              <a:rPr lang="en-US" b="1" dirty="0"/>
              <a:t>What is your experience? </a:t>
            </a:r>
          </a:p>
          <a:p>
            <a:endParaRPr lang="en-US" dirty="0"/>
          </a:p>
          <a:p>
            <a:r>
              <a:rPr lang="en-US" b="1" dirty="0"/>
              <a:t>Ask participants what they consider timely</a:t>
            </a:r>
          </a:p>
          <a:p>
            <a:r>
              <a:rPr lang="en-US" dirty="0"/>
              <a:t>Examples of response should be:</a:t>
            </a:r>
          </a:p>
          <a:p>
            <a:pPr marL="237369" indent="-237369">
              <a:buAutoNum type="arabicPeriod"/>
            </a:pPr>
            <a:r>
              <a:rPr lang="en-US" dirty="0"/>
              <a:t>Industry standard for ASL or CART is 24hours.  In a disaster, it should be less than 12 hours</a:t>
            </a:r>
          </a:p>
          <a:p>
            <a:pPr marL="237369" indent="-237369">
              <a:buAutoNum type="arabicPeriod"/>
            </a:pPr>
            <a:r>
              <a:rPr lang="en-US" dirty="0"/>
              <a:t>It may require some research on ERAD’s part to support the program office, e.g., calling about Braille translations services and turnaround time in the locality</a:t>
            </a:r>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22</a:t>
            </a:fld>
            <a:endParaRPr lang="en-US" dirty="0"/>
          </a:p>
        </p:txBody>
      </p:sp>
    </p:spTree>
    <p:extLst>
      <p:ext uri="{BB962C8B-B14F-4D97-AF65-F5344CB8AC3E}">
        <p14:creationId xmlns:p14="http://schemas.microsoft.com/office/powerpoint/2010/main" val="7338818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6D9E9B-D9D1-4708-B43B-E4F5B6AFD6C0}" type="slidenum">
              <a:rPr lang="en-US" smtClean="0"/>
              <a:t>23</a:t>
            </a:fld>
            <a:endParaRPr lang="en-US" dirty="0"/>
          </a:p>
        </p:txBody>
      </p:sp>
    </p:spTree>
    <p:extLst>
      <p:ext uri="{BB962C8B-B14F-4D97-AF65-F5344CB8AC3E}">
        <p14:creationId xmlns:p14="http://schemas.microsoft.com/office/powerpoint/2010/main" val="2976332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0"/>
            <a:r>
              <a:rPr lang="en-US" dirty="0"/>
              <a:t>Each component will:</a:t>
            </a:r>
          </a:p>
          <a:p>
            <a:pPr lvl="0"/>
            <a:r>
              <a:rPr lang="en-US" dirty="0"/>
              <a:t>Designate a Disability Access Coordinator (and Supporting Coordinators as needed);</a:t>
            </a:r>
          </a:p>
          <a:p>
            <a:pPr lvl="0"/>
            <a:r>
              <a:rPr lang="en-US" dirty="0"/>
              <a:t>Conduct a Self-Evaluation to identify gaps and barriers to access for individuals with disabilities served by programs and activities;</a:t>
            </a:r>
          </a:p>
          <a:p>
            <a:pPr lvl="0"/>
            <a:r>
              <a:rPr lang="en-US" dirty="0"/>
              <a:t>Prepare a Component Plan to address the gaps and barriers, and communicate that Plan to the public.</a:t>
            </a:r>
          </a:p>
          <a:p>
            <a:r>
              <a:rPr lang="en-US" dirty="0"/>
              <a:t>Plan was recently finalized, approved by DHS.</a:t>
            </a:r>
          </a:p>
          <a:p>
            <a:r>
              <a:rPr lang="en-US" dirty="0"/>
              <a:t>Gives FEMA a road map and accountability.</a:t>
            </a:r>
          </a:p>
          <a:p>
            <a:endParaRPr lang="en-US" dirty="0"/>
          </a:p>
          <a:p>
            <a:r>
              <a:rPr lang="en-US" dirty="0"/>
              <a:t>Five areas for FEMA to address; these focus areas came from FEMA’s self evaluation of its public-facing programs at HQ, regions, disaster operations.  We’ll say more about what public-facing programs and activities are.</a:t>
            </a:r>
          </a:p>
          <a:p>
            <a:endParaRPr lang="en-US" dirty="0"/>
          </a:p>
          <a:p>
            <a:r>
              <a:rPr lang="en-US" dirty="0"/>
              <a:t>SLTTs are governed by the ADA; similar obligations and interpreted by courts similarly; as you know, very fact intensive though</a:t>
            </a:r>
          </a:p>
          <a:p>
            <a:endParaRPr lang="en-US" dirty="0"/>
          </a:p>
          <a:p>
            <a:r>
              <a:rPr lang="en-US" dirty="0"/>
              <a:t> </a:t>
            </a:r>
          </a:p>
        </p:txBody>
      </p:sp>
      <p:sp>
        <p:nvSpPr>
          <p:cNvPr id="4" name="Slide Number Placeholder 3"/>
          <p:cNvSpPr>
            <a:spLocks noGrp="1"/>
          </p:cNvSpPr>
          <p:nvPr>
            <p:ph type="sldNum" sz="quarter" idx="5"/>
          </p:nvPr>
        </p:nvSpPr>
        <p:spPr/>
        <p:txBody>
          <a:bodyPr/>
          <a:lstStyle/>
          <a:p>
            <a:fld id="{CF6D9E9B-D9D1-4708-B43B-E4F5B6AFD6C0}" type="slidenum">
              <a:rPr lang="en-US" smtClean="0"/>
              <a:t>3</a:t>
            </a:fld>
            <a:endParaRPr lang="en-US" dirty="0"/>
          </a:p>
        </p:txBody>
      </p:sp>
    </p:spTree>
    <p:extLst>
      <p:ext uri="{BB962C8B-B14F-4D97-AF65-F5344CB8AC3E}">
        <p14:creationId xmlns:p14="http://schemas.microsoft.com/office/powerpoint/2010/main" val="1876581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0">
              <a:defRPr/>
            </a:pPr>
            <a:r>
              <a:rPr lang="en-US" dirty="0"/>
              <a:t>Two major categories of programs or activities: (1) those involving contact with the general public as part of ongoing Agency operations; and (2) those directly administered by FEMA for program beneficiaries and participants.  </a:t>
            </a:r>
          </a:p>
          <a:p>
            <a:pPr lvl="0">
              <a:defRPr/>
            </a:pPr>
            <a:endParaRPr lang="en-US" dirty="0"/>
          </a:p>
          <a:p>
            <a:pPr>
              <a:defRPr/>
            </a:pPr>
            <a:r>
              <a:rPr lang="en-US" dirty="0"/>
              <a:t>National Flood Insurance Program – through contractors standing in FEMA’s shoes, so 504 obligations apply. FEMA’s programs and activities carried out through contracts are considered FEMA-conducted activities and are subject to the same obligations.</a:t>
            </a:r>
          </a:p>
          <a:p>
            <a:pPr lvl="0">
              <a:defRPr/>
            </a:pPr>
            <a:endParaRPr lang="en-US" dirty="0"/>
          </a:p>
          <a:p>
            <a:pPr lvl="0">
              <a:defRPr/>
            </a:pPr>
            <a:endParaRPr lang="en-US" dirty="0"/>
          </a:p>
          <a:p>
            <a:pPr lvl="0">
              <a:defRPr/>
            </a:pPr>
            <a:r>
              <a:rPr lang="en-US" dirty="0"/>
              <a:t>Public information - for members of the public through regular mail, by telephone, and via internet, for example, web content, email, social media</a:t>
            </a:r>
          </a:p>
          <a:p>
            <a:pPr lvl="0">
              <a:defRPr/>
            </a:pPr>
            <a:endParaRPr lang="en-US" dirty="0"/>
          </a:p>
          <a:p>
            <a:pPr lvl="0">
              <a:defRPr/>
            </a:pPr>
            <a:r>
              <a:rPr lang="en-US" dirty="0"/>
              <a:t>Please also keep in mind, that 504 obligations extend to FEMA-funded, for example to the SLTTs, programs and activities.  It’s just that DHS limited this self-evaluation to FEMA’s public-facing programs and activities and did not include the FEMA-funded programs and activities which are substantial, as you know. </a:t>
            </a:r>
          </a:p>
          <a:p>
            <a:pPr lvl="0">
              <a:defRPr/>
            </a:pP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4</a:t>
            </a:fld>
            <a:endParaRPr lang="en-US" dirty="0"/>
          </a:p>
        </p:txBody>
      </p:sp>
    </p:spTree>
    <p:extLst>
      <p:ext uri="{BB962C8B-B14F-4D97-AF65-F5344CB8AC3E}">
        <p14:creationId xmlns:p14="http://schemas.microsoft.com/office/powerpoint/2010/main" val="1388479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Contracting and procurement includes - solicitations and performance of work from private companies, vendors, and individuals.</a:t>
            </a:r>
          </a:p>
          <a:p>
            <a:endParaRPr lang="en-US" dirty="0"/>
          </a:p>
          <a:p>
            <a:r>
              <a:rPr lang="en-US" dirty="0"/>
              <a:t>For example, disaster case management grant for a state; state will administer the grant; need to be 508 compliant and 504 compliant; FEMA needs to enhance training of recipients and notification about 504 and 508 </a:t>
            </a:r>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5</a:t>
            </a:fld>
            <a:endParaRPr lang="en-US" dirty="0"/>
          </a:p>
        </p:txBody>
      </p:sp>
    </p:spTree>
    <p:extLst>
      <p:ext uri="{BB962C8B-B14F-4D97-AF65-F5344CB8AC3E}">
        <p14:creationId xmlns:p14="http://schemas.microsoft.com/office/powerpoint/2010/main" val="1292382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648200"/>
            <a:ext cx="5608320" cy="3660458"/>
          </a:xfrm>
        </p:spPr>
        <p:txBody>
          <a:bodyPr/>
          <a:lstStyle/>
          <a:p>
            <a:r>
              <a:rPr lang="en-US" dirty="0"/>
              <a:t>Public will have visibility and will hold the Agency accountable.</a:t>
            </a:r>
          </a:p>
          <a:p>
            <a:endParaRPr lang="en-US" dirty="0"/>
          </a:p>
          <a:p>
            <a:r>
              <a:rPr lang="en-US" dirty="0"/>
              <a:t>That’s why this is a significant time.  We have six months from approval of the 504 Implementation Plan to demonstrate progress and report back to DHS.</a:t>
            </a:r>
          </a:p>
          <a:p>
            <a:endParaRPr lang="en-US" dirty="0"/>
          </a:p>
          <a:p>
            <a:endParaRPr lang="en-US" dirty="0">
              <a:highlight>
                <a:srgbClr val="FFFF00"/>
              </a:highlight>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6</a:t>
            </a:fld>
            <a:endParaRPr lang="en-US" dirty="0"/>
          </a:p>
        </p:txBody>
      </p:sp>
    </p:spTree>
    <p:extLst>
      <p:ext uri="{BB962C8B-B14F-4D97-AF65-F5344CB8AC3E}">
        <p14:creationId xmlns:p14="http://schemas.microsoft.com/office/powerpoint/2010/main" val="2376032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main areas to be addressed because we uncovered the shortfall in the self-evaluation, they have been substantiated internally.</a:t>
            </a:r>
          </a:p>
          <a:p>
            <a:endParaRPr lang="en-US" dirty="0"/>
          </a:p>
          <a:p>
            <a:r>
              <a:rPr lang="en-US" dirty="0"/>
              <a:t>We had to categorize the data and combine it to make it usable in a plan</a:t>
            </a:r>
          </a:p>
          <a:p>
            <a:endParaRPr lang="en-US" dirty="0"/>
          </a:p>
          <a:p>
            <a:pPr lvl="0">
              <a:defRPr/>
            </a:pPr>
            <a:r>
              <a:rPr lang="en-US" dirty="0"/>
              <a:t>Counting on FEMA program offices to offer strategies to address these shortfalls; solutions from programs with OER support; Regions will identify strategies and then owe HQ OER a report on progress</a:t>
            </a:r>
          </a:p>
          <a:p>
            <a:pPr lvl="0">
              <a:defRPr/>
            </a:pPr>
            <a:endParaRPr lang="en-US" dirty="0"/>
          </a:p>
          <a:p>
            <a:r>
              <a:rPr lang="en-US" dirty="0"/>
              <a:t>I will go into greater detail with respect to each one a little later but want to make sure you understand what these categories mean.  </a:t>
            </a:r>
          </a:p>
          <a:p>
            <a:endParaRPr lang="en-US" b="1" dirty="0"/>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7</a:t>
            </a:fld>
            <a:endParaRPr lang="en-US" dirty="0"/>
          </a:p>
        </p:txBody>
      </p:sp>
    </p:spTree>
    <p:extLst>
      <p:ext uri="{BB962C8B-B14F-4D97-AF65-F5344CB8AC3E}">
        <p14:creationId xmlns:p14="http://schemas.microsoft.com/office/powerpoint/2010/main" val="2785011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US" dirty="0"/>
              <a:t>Effective communication access</a:t>
            </a:r>
          </a:p>
          <a:p>
            <a:pPr lvl="0"/>
            <a:r>
              <a:rPr lang="en-US" dirty="0"/>
              <a:t>– relates to Effective Communication Access recommendations for SLTTs</a:t>
            </a:r>
          </a:p>
          <a:p>
            <a:pPr lvl="0"/>
            <a:endParaRPr lang="en-US" dirty="0"/>
          </a:p>
          <a:p>
            <a:pPr lvl="0"/>
            <a:r>
              <a:rPr lang="en-US" dirty="0"/>
              <a:t>Websites, documents, Microsoft products; all technology products must comply with 508</a:t>
            </a:r>
          </a:p>
          <a:p>
            <a:pPr lvl="0"/>
            <a:endParaRPr lang="en-US" dirty="0"/>
          </a:p>
          <a:p>
            <a:pPr lvl="0"/>
            <a:r>
              <a:rPr lang="en-US" dirty="0"/>
              <a:t>What is Public Information? Maps e-newsletters, public meetings</a:t>
            </a:r>
          </a:p>
          <a:p>
            <a:pPr lvl="0"/>
            <a:r>
              <a:rPr lang="en-US" dirty="0"/>
              <a:t>What do we mean by platforms?  Employees AND members of the public; Prep Talk, social medial</a:t>
            </a:r>
          </a:p>
          <a:p>
            <a:pPr lvl="0"/>
            <a:endParaRPr lang="en-US" dirty="0"/>
          </a:p>
          <a:p>
            <a:r>
              <a:rPr lang="en-US" u="sng" dirty="0"/>
              <a:t>Proactively</a:t>
            </a:r>
            <a:r>
              <a:rPr lang="en-US" dirty="0"/>
              <a:t> because some people may need communication access but may not self identify</a:t>
            </a:r>
          </a:p>
          <a:p>
            <a:endParaRPr lang="en-US" dirty="0"/>
          </a:p>
          <a:p>
            <a:r>
              <a:rPr lang="en-US" dirty="0"/>
              <a:t>FEMA’s audience is public and SLTTs</a:t>
            </a:r>
          </a:p>
          <a:p>
            <a:endParaRPr lang="en-US" dirty="0"/>
          </a:p>
          <a:p>
            <a:r>
              <a:rPr lang="en-US" dirty="0"/>
              <a:t>To anticipate access needs we could provide captioning and ASL</a:t>
            </a:r>
          </a:p>
          <a:p>
            <a:pPr lvl="0"/>
            <a:endParaRPr lang="en-US" dirty="0"/>
          </a:p>
          <a:p>
            <a:pPr lvl="0"/>
            <a:r>
              <a:rPr lang="en-US" dirty="0"/>
              <a:t>Person-first, inclusive language may not be consistently used in FEMA publications, trainings, and other public facing activities.</a:t>
            </a:r>
          </a:p>
          <a:p>
            <a:pPr lvl="0"/>
            <a:endParaRPr lang="en-US" dirty="0"/>
          </a:p>
          <a:p>
            <a:pPr lvl="0"/>
            <a:endParaRPr lang="en-US" dirty="0"/>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8</a:t>
            </a:fld>
            <a:endParaRPr lang="en-US" dirty="0"/>
          </a:p>
        </p:txBody>
      </p:sp>
    </p:spTree>
    <p:extLst>
      <p:ext uri="{BB962C8B-B14F-4D97-AF65-F5344CB8AC3E}">
        <p14:creationId xmlns:p14="http://schemas.microsoft.com/office/powerpoint/2010/main" val="1681302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three areas of effective communication: </a:t>
            </a:r>
          </a:p>
          <a:p>
            <a:endParaRPr lang="en-US" dirty="0"/>
          </a:p>
          <a:p>
            <a:r>
              <a:rPr lang="en-US" dirty="0"/>
              <a:t> - Access/Accommodations- Talk about the difference between reasonable accommodations and general access.  </a:t>
            </a:r>
          </a:p>
          <a:p>
            <a:endParaRPr lang="en-US" dirty="0"/>
          </a:p>
          <a:p>
            <a:r>
              <a:rPr lang="en-US" dirty="0"/>
              <a:t> - Alternative Formats are accommodations specific to Braille, large print and electronic format.  </a:t>
            </a:r>
          </a:p>
          <a:p>
            <a:r>
              <a:rPr lang="en-US" dirty="0"/>
              <a:t>	People get these two things confused.</a:t>
            </a:r>
          </a:p>
          <a:p>
            <a:endParaRPr lang="en-US" dirty="0"/>
          </a:p>
          <a:p>
            <a:r>
              <a:rPr lang="en-US" dirty="0"/>
              <a:t> - Accessible messaging and conceptual plain language-</a:t>
            </a:r>
          </a:p>
          <a:p>
            <a:endParaRPr lang="en-US" dirty="0"/>
          </a:p>
          <a:p>
            <a:r>
              <a:rPr lang="en-US" dirty="0"/>
              <a:t>When we talk about conceptual plain language, we are mainly talking about written language and making sure the language is understood and actionable.  Accessible messaging may incorporate the use of conceptual language, but this is more about providing messaging through the use of captioning, sign language interpreters for use of emergency broadcasting.  Also need to adhere to the requirements set forth by CVAA (21</a:t>
            </a:r>
            <a:r>
              <a:rPr lang="en-US" baseline="30000" dirty="0"/>
              <a:t>st</a:t>
            </a:r>
            <a:r>
              <a:rPr lang="en-US" dirty="0"/>
              <a:t> Century Accessibility Act), FCC regulations and the US Access Board.</a:t>
            </a:r>
          </a:p>
          <a:p>
            <a:pPr lvl="0"/>
            <a:endParaRPr lang="en-US" dirty="0"/>
          </a:p>
          <a:p>
            <a:pPr lvl="0"/>
            <a:endParaRPr lang="en-US" dirty="0"/>
          </a:p>
          <a:p>
            <a:pPr lvl="0"/>
            <a:endParaRPr lang="en-US" dirty="0"/>
          </a:p>
          <a:p>
            <a:endParaRPr lang="en-US" dirty="0"/>
          </a:p>
        </p:txBody>
      </p:sp>
      <p:sp>
        <p:nvSpPr>
          <p:cNvPr id="4" name="Slide Number Placeholder 3"/>
          <p:cNvSpPr>
            <a:spLocks noGrp="1"/>
          </p:cNvSpPr>
          <p:nvPr>
            <p:ph type="sldNum" sz="quarter" idx="5"/>
          </p:nvPr>
        </p:nvSpPr>
        <p:spPr/>
        <p:txBody>
          <a:bodyPr/>
          <a:lstStyle/>
          <a:p>
            <a:fld id="{9720737B-839E-4ACA-81B2-8B2164A645D9}" type="slidenum">
              <a:rPr lang="en-US" smtClean="0"/>
              <a:t>9</a:t>
            </a:fld>
            <a:endParaRPr lang="en-US" dirty="0"/>
          </a:p>
        </p:txBody>
      </p:sp>
    </p:spTree>
    <p:extLst>
      <p:ext uri="{BB962C8B-B14F-4D97-AF65-F5344CB8AC3E}">
        <p14:creationId xmlns:p14="http://schemas.microsoft.com/office/powerpoint/2010/main" val="2809404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E13BF-0443-446C-A110-6DFB422F2C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CC04F3-5257-4854-88B8-20A61B65BC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FE61E7-E3E4-45C5-AB12-5F2ABD776D96}"/>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5" name="Footer Placeholder 4">
            <a:extLst>
              <a:ext uri="{FF2B5EF4-FFF2-40B4-BE49-F238E27FC236}">
                <a16:creationId xmlns:a16="http://schemas.microsoft.com/office/drawing/2014/main" id="{1ABFF450-3075-4D37-9A37-9E3B940FE0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960755-835B-4986-9D99-E60435C3EBC1}"/>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201129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F65C1-CFC4-4746-8571-FC44AD206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4DF3CE-78A9-4E1F-B8B9-D09963177C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4041A8-BF42-4D88-871F-80848F45172C}"/>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5" name="Footer Placeholder 4">
            <a:extLst>
              <a:ext uri="{FF2B5EF4-FFF2-40B4-BE49-F238E27FC236}">
                <a16:creationId xmlns:a16="http://schemas.microsoft.com/office/drawing/2014/main" id="{0EE4E82B-E2B2-4C0D-A641-7F6CDC8DFA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5EB193-F360-4B2B-946C-98C15DD5CB7B}"/>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1019990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B1F3F8-88C0-49A0-AF33-BC2BA0EEF4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99BBCB-6ADA-4450-9D3D-0FF82E360B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8994D-5B85-40FD-BFBE-D546D166BAC0}"/>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5" name="Footer Placeholder 4">
            <a:extLst>
              <a:ext uri="{FF2B5EF4-FFF2-40B4-BE49-F238E27FC236}">
                <a16:creationId xmlns:a16="http://schemas.microsoft.com/office/drawing/2014/main" id="{1008B57D-6153-4F7F-9F60-4CF295D150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DA298-67F2-44DA-94D7-5101BD877A36}"/>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19772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93636-804F-4732-A301-A994D15238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B33510-1B3E-4E59-9426-8D46EB6D1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FA1CB9-B10C-4C56-847E-25BBB77DAC83}"/>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5" name="Footer Placeholder 4">
            <a:extLst>
              <a:ext uri="{FF2B5EF4-FFF2-40B4-BE49-F238E27FC236}">
                <a16:creationId xmlns:a16="http://schemas.microsoft.com/office/drawing/2014/main" id="{256CA42D-415C-44F3-8C33-A0A34BE890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FEDCF4-104C-4B3F-8997-F9E08BCC45B5}"/>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222637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8B826-6F13-4FF0-AB5F-36698E9BF4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3E62DD-451C-4CEE-ACBD-9FB168CCFB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F06AFD4-44F3-4D6D-9CFB-59ABD6B76B58}"/>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5" name="Footer Placeholder 4">
            <a:extLst>
              <a:ext uri="{FF2B5EF4-FFF2-40B4-BE49-F238E27FC236}">
                <a16:creationId xmlns:a16="http://schemas.microsoft.com/office/drawing/2014/main" id="{0D573460-DD3A-45A9-80FD-D6EE606644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6FA49A-667A-4E14-8481-113BD8B57D35}"/>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313236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1AC8-16BE-4D2B-ADE0-09B9D750DE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CEC41A-3B90-4119-A209-23F54A3279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51E4E3-C83B-4186-BD1B-BA7FB4D6F75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429F56-29EE-4B8B-8CF9-BBA5EE2EA68B}"/>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6" name="Footer Placeholder 5">
            <a:extLst>
              <a:ext uri="{FF2B5EF4-FFF2-40B4-BE49-F238E27FC236}">
                <a16:creationId xmlns:a16="http://schemas.microsoft.com/office/drawing/2014/main" id="{B022D656-DB08-48A4-9455-1E42B4620E9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A80364-7631-4B1E-834F-49F1B1B6E6FD}"/>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321135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38571-3CA2-437F-980F-72A64FDAA4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0AC845-458C-4819-AE3D-C8509B9947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670D260-BE85-4620-A909-A77AD1313F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F212C7-5B60-4585-8AB0-411DEB54BA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36C0B0-483E-4449-A25E-A63FB3B685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B6DA68-5019-4F3A-9B10-DB927F5FCD78}"/>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8" name="Footer Placeholder 7">
            <a:extLst>
              <a:ext uri="{FF2B5EF4-FFF2-40B4-BE49-F238E27FC236}">
                <a16:creationId xmlns:a16="http://schemas.microsoft.com/office/drawing/2014/main" id="{EE348027-3F5D-4F71-8B3F-9EA2DCE41C6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435944C-C9E3-4D30-827C-C06357A358E7}"/>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428099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7CCAF-9415-484B-B6A0-634D530D01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C01CB7-E837-4619-955B-C90D13584C64}"/>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4" name="Footer Placeholder 3">
            <a:extLst>
              <a:ext uri="{FF2B5EF4-FFF2-40B4-BE49-F238E27FC236}">
                <a16:creationId xmlns:a16="http://schemas.microsoft.com/office/drawing/2014/main" id="{92FBE151-C5B4-4606-AF9D-16242E70BC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24CE73-C70A-45C0-9307-2E5B9EBD19AA}"/>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2140976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396C4D-5BB1-4AD4-BADA-7054F400B090}"/>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3" name="Footer Placeholder 2">
            <a:extLst>
              <a:ext uri="{FF2B5EF4-FFF2-40B4-BE49-F238E27FC236}">
                <a16:creationId xmlns:a16="http://schemas.microsoft.com/office/drawing/2014/main" id="{5B5D5895-D160-40DB-819C-829095C3E61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A7C0E97-1CC2-4378-98B3-6A945F4AB8ED}"/>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3415668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79E1F-2E40-4620-BB3D-4EC130D534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512942-7B65-4DE8-AC52-EE71EB597D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D08714-151C-4987-B7F7-B2D178A52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6CBD5E-8617-4A6F-B06F-DA313AB33C95}"/>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6" name="Footer Placeholder 5">
            <a:extLst>
              <a:ext uri="{FF2B5EF4-FFF2-40B4-BE49-F238E27FC236}">
                <a16:creationId xmlns:a16="http://schemas.microsoft.com/office/drawing/2014/main" id="{A66D02D7-E89F-4C98-AA0D-BE596D5117D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28C22D-C12D-4843-8942-C1DE793B3C7A}"/>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739528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5B265-6F72-443D-B9C6-A4F07B9134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668EB1-78EE-4AC4-A30F-99A63A354E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230DC56-005E-4F76-9F51-B98C9F620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6CEB0F-AA8E-46B1-B8EF-5DECE01BFF0F}"/>
              </a:ext>
            </a:extLst>
          </p:cNvPr>
          <p:cNvSpPr>
            <a:spLocks noGrp="1"/>
          </p:cNvSpPr>
          <p:nvPr>
            <p:ph type="dt" sz="half" idx="10"/>
          </p:nvPr>
        </p:nvSpPr>
        <p:spPr/>
        <p:txBody>
          <a:bodyPr/>
          <a:lstStyle/>
          <a:p>
            <a:fld id="{289EF922-FD0F-40DC-BB44-E9032CC38E49}" type="datetimeFigureOut">
              <a:rPr lang="en-US" smtClean="0"/>
              <a:t>12/10/2019</a:t>
            </a:fld>
            <a:endParaRPr lang="en-US" dirty="0"/>
          </a:p>
        </p:txBody>
      </p:sp>
      <p:sp>
        <p:nvSpPr>
          <p:cNvPr id="6" name="Footer Placeholder 5">
            <a:extLst>
              <a:ext uri="{FF2B5EF4-FFF2-40B4-BE49-F238E27FC236}">
                <a16:creationId xmlns:a16="http://schemas.microsoft.com/office/drawing/2014/main" id="{6EAA0065-E6E0-42DD-B092-4E62BEA91CD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5FB4AEA-EFBB-4EEF-B2BD-B1DE09507FD8}"/>
              </a:ext>
            </a:extLst>
          </p:cNvPr>
          <p:cNvSpPr>
            <a:spLocks noGrp="1"/>
          </p:cNvSpPr>
          <p:nvPr>
            <p:ph type="sldNum" sz="quarter" idx="12"/>
          </p:nvPr>
        </p:nvSpPr>
        <p:spPr/>
        <p:txBody>
          <a:bodyPr/>
          <a:lstStyle/>
          <a:p>
            <a:fld id="{87B523E1-3B43-4800-AFB0-058ADA3288B2}" type="slidenum">
              <a:rPr lang="en-US" smtClean="0"/>
              <a:t>‹#›</a:t>
            </a:fld>
            <a:endParaRPr lang="en-US" dirty="0"/>
          </a:p>
        </p:txBody>
      </p:sp>
    </p:spTree>
    <p:extLst>
      <p:ext uri="{BB962C8B-B14F-4D97-AF65-F5344CB8AC3E}">
        <p14:creationId xmlns:p14="http://schemas.microsoft.com/office/powerpoint/2010/main" val="2002066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67F0DF-5D5E-441C-B559-FA48949E7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4D0D06-827B-48CE-902E-45C730F0AB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FF9533-CA72-4979-BFBB-F822ECB8E6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EF922-FD0F-40DC-BB44-E9032CC38E49}" type="datetimeFigureOut">
              <a:rPr lang="en-US" smtClean="0"/>
              <a:t>12/10/2019</a:t>
            </a:fld>
            <a:endParaRPr lang="en-US" dirty="0"/>
          </a:p>
        </p:txBody>
      </p:sp>
      <p:sp>
        <p:nvSpPr>
          <p:cNvPr id="5" name="Footer Placeholder 4">
            <a:extLst>
              <a:ext uri="{FF2B5EF4-FFF2-40B4-BE49-F238E27FC236}">
                <a16:creationId xmlns:a16="http://schemas.microsoft.com/office/drawing/2014/main" id="{F51AF049-FA3D-4A4D-AC8E-5B62F599BD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DB4D46E-A9E8-4204-AD51-7B1AD5CD13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523E1-3B43-4800-AFB0-058ADA3288B2}" type="slidenum">
              <a:rPr lang="en-US" smtClean="0"/>
              <a:t>‹#›</a:t>
            </a:fld>
            <a:endParaRPr lang="en-US" dirty="0"/>
          </a:p>
        </p:txBody>
      </p:sp>
    </p:spTree>
    <p:extLst>
      <p:ext uri="{BB962C8B-B14F-4D97-AF65-F5344CB8AC3E}">
        <p14:creationId xmlns:p14="http://schemas.microsoft.com/office/powerpoint/2010/main" val="54777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Stephanie.fell@fema.dhs.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ema.gov/office-equal-righ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704D6E-E329-4EA0-948E-16BFD1AC8049}"/>
              </a:ext>
            </a:extLst>
          </p:cNvPr>
          <p:cNvSpPr>
            <a:spLocks noGrp="1"/>
          </p:cNvSpPr>
          <p:nvPr>
            <p:ph type="title"/>
          </p:nvPr>
        </p:nvSpPr>
        <p:spPr>
          <a:xfrm>
            <a:off x="838200" y="391251"/>
            <a:ext cx="10515600" cy="1325563"/>
          </a:xfrm>
        </p:spPr>
        <p:txBody>
          <a:bodyPr>
            <a:normAutofit fontScale="90000"/>
          </a:bodyPr>
          <a:lstStyle/>
          <a:p>
            <a:br>
              <a:rPr lang="en-US" b="1" dirty="0"/>
            </a:br>
            <a:r>
              <a:rPr lang="en-US" sz="4900" b="1" dirty="0"/>
              <a:t>ADA National Network Learning Session – FEMA’s Section 504 Disability Access Plan</a:t>
            </a:r>
            <a:br>
              <a:rPr lang="en-US" b="1" dirty="0"/>
            </a:br>
            <a:endParaRPr lang="en-US" dirty="0"/>
          </a:p>
        </p:txBody>
      </p:sp>
      <p:sp>
        <p:nvSpPr>
          <p:cNvPr id="5" name="Content Placeholder 4">
            <a:extLst>
              <a:ext uri="{FF2B5EF4-FFF2-40B4-BE49-F238E27FC236}">
                <a16:creationId xmlns:a16="http://schemas.microsoft.com/office/drawing/2014/main" id="{0C19977F-00F4-4031-8E66-9E30C224CAB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Stephanie Fell, Federal Emergency Management Agency, Office of Equal Rights</a:t>
            </a:r>
          </a:p>
          <a:p>
            <a:pPr marL="0" indent="0">
              <a:buNone/>
            </a:pPr>
            <a:endParaRPr lang="en-US" dirty="0"/>
          </a:p>
          <a:p>
            <a:pPr marL="0" indent="0">
              <a:buNone/>
            </a:pPr>
            <a:r>
              <a:rPr lang="en-US" dirty="0"/>
              <a:t>December 12, 2019</a:t>
            </a:r>
          </a:p>
          <a:p>
            <a:pPr marL="0" indent="0">
              <a:buNone/>
            </a:pPr>
            <a:endParaRPr lang="en-US" dirty="0"/>
          </a:p>
          <a:p>
            <a:pPr marL="0" indent="0">
              <a:buNone/>
            </a:pPr>
            <a:endParaRPr lang="en-US" dirty="0"/>
          </a:p>
        </p:txBody>
      </p:sp>
      <p:pic>
        <p:nvPicPr>
          <p:cNvPr id="6" name="Picture 5" descr="FEMA logo">
            <a:extLst>
              <a:ext uri="{FF2B5EF4-FFF2-40B4-BE49-F238E27FC236}">
                <a16:creationId xmlns:a16="http://schemas.microsoft.com/office/drawing/2014/main" id="{5A420D7B-DBB7-41F4-ACBC-59E8838235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9792" y="5232400"/>
            <a:ext cx="2239466" cy="1205885"/>
          </a:xfrm>
          <a:prstGeom prst="rect">
            <a:avLst/>
          </a:prstGeom>
        </p:spPr>
      </p:pic>
      <p:pic>
        <p:nvPicPr>
          <p:cNvPr id="7" name="Picture 4" descr="Department of Homeland Securit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5200" y="5413047"/>
            <a:ext cx="3132666" cy="76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C62EA152-D898-4884-A000-80C41A15269F}"/>
              </a:ext>
            </a:extLst>
          </p:cNvPr>
          <p:cNvSpPr>
            <a:spLocks noGrp="1"/>
          </p:cNvSpPr>
          <p:nvPr>
            <p:ph type="sldNum" sz="quarter" idx="12"/>
          </p:nvPr>
        </p:nvSpPr>
        <p:spPr/>
        <p:txBody>
          <a:bodyPr/>
          <a:lstStyle/>
          <a:p>
            <a:fld id="{87B523E1-3B43-4800-AFB0-058ADA3288B2}" type="slidenum">
              <a:rPr lang="en-US" smtClean="0"/>
              <a:t>1</a:t>
            </a:fld>
            <a:endParaRPr lang="en-US" dirty="0"/>
          </a:p>
        </p:txBody>
      </p:sp>
    </p:spTree>
    <p:extLst>
      <p:ext uri="{BB962C8B-B14F-4D97-AF65-F5344CB8AC3E}">
        <p14:creationId xmlns:p14="http://schemas.microsoft.com/office/powerpoint/2010/main" val="2221721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Provide Accessible Public Information</a:t>
            </a:r>
          </a:p>
        </p:txBody>
      </p:sp>
      <p:sp>
        <p:nvSpPr>
          <p:cNvPr id="3" name="Content Placeholder 2"/>
          <p:cNvSpPr>
            <a:spLocks noGrp="1"/>
          </p:cNvSpPr>
          <p:nvPr>
            <p:ph idx="1"/>
          </p:nvPr>
        </p:nvSpPr>
        <p:spPr/>
        <p:txBody>
          <a:bodyPr>
            <a:normAutofit fontScale="85000" lnSpcReduction="20000"/>
          </a:bodyPr>
          <a:lstStyle/>
          <a:p>
            <a:r>
              <a:rPr lang="en-US" dirty="0"/>
              <a:t>Develop policies/programs to ensure effective communication access across the Agency taking into account ever-changing availability of services and technology </a:t>
            </a:r>
          </a:p>
          <a:p>
            <a:r>
              <a:rPr lang="en-US" dirty="0"/>
              <a:t>Sign language interpreters/foreign language</a:t>
            </a:r>
          </a:p>
          <a:p>
            <a:r>
              <a:rPr lang="en-US" dirty="0"/>
              <a:t>Provide captioning, both in-person and remote; Fed Relay</a:t>
            </a:r>
          </a:p>
          <a:p>
            <a:r>
              <a:rPr lang="en-US" dirty="0"/>
              <a:t>Make original document (Word, Excel, PPT, etc.) 508 compliant/PDF/website </a:t>
            </a:r>
          </a:p>
          <a:p>
            <a:r>
              <a:rPr lang="en-US" dirty="0"/>
              <a:t>Create 508 compliant videos (captioning and audio description) and also look at feasibility of including ASL interpreters, a 504 issue</a:t>
            </a:r>
          </a:p>
          <a:p>
            <a:r>
              <a:rPr lang="en-US" dirty="0"/>
              <a:t>Provide accessible messaging through pictograms and/or conceptual plain language </a:t>
            </a:r>
          </a:p>
          <a:p>
            <a:r>
              <a:rPr lang="en-US" dirty="0"/>
              <a:t>Provide information in alternative formats</a:t>
            </a:r>
          </a:p>
          <a:p>
            <a:r>
              <a:rPr lang="en-US" dirty="0"/>
              <a:t>Include abbreviated Civil Rights Notice on all announcements for webinars, trainings, public meetings</a:t>
            </a:r>
          </a:p>
          <a:p>
            <a:endParaRPr lang="en-US" dirty="0"/>
          </a:p>
          <a:p>
            <a:pPr marL="0" lvl="0" indent="0">
              <a:buNone/>
            </a:pPr>
            <a:endParaRPr lang="en-US" dirty="0"/>
          </a:p>
        </p:txBody>
      </p:sp>
      <p:sp>
        <p:nvSpPr>
          <p:cNvPr id="4" name="Slide Number Placeholder 3">
            <a:extLst>
              <a:ext uri="{FF2B5EF4-FFF2-40B4-BE49-F238E27FC236}">
                <a16:creationId xmlns:a16="http://schemas.microsoft.com/office/drawing/2014/main" id="{61CC038F-0B03-4315-87F5-C24C70BA1A30}"/>
              </a:ext>
            </a:extLst>
          </p:cNvPr>
          <p:cNvSpPr>
            <a:spLocks noGrp="1"/>
          </p:cNvSpPr>
          <p:nvPr>
            <p:ph type="sldNum" sz="quarter" idx="12"/>
          </p:nvPr>
        </p:nvSpPr>
        <p:spPr/>
        <p:txBody>
          <a:bodyPr/>
          <a:lstStyle/>
          <a:p>
            <a:pPr>
              <a:defRPr/>
            </a:pPr>
            <a:fld id="{2C87BA42-83A1-445E-8FCC-880A8F19E5EE}" type="slidenum">
              <a:rPr lang="en-US" smtClean="0"/>
              <a:pPr>
                <a:defRPr/>
              </a:pPr>
              <a:t>10</a:t>
            </a:fld>
            <a:endParaRPr lang="en-US" dirty="0"/>
          </a:p>
        </p:txBody>
      </p:sp>
    </p:spTree>
    <p:extLst>
      <p:ext uri="{BB962C8B-B14F-4D97-AF65-F5344CB8AC3E}">
        <p14:creationId xmlns:p14="http://schemas.microsoft.com/office/powerpoint/2010/main" val="39579051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Autofit/>
          </a:bodyPr>
          <a:lstStyle/>
          <a:p>
            <a:r>
              <a:rPr lang="en-US" dirty="0"/>
              <a:t>Trainings and Exercises - Inclusive of People with Disabilities </a:t>
            </a:r>
          </a:p>
        </p:txBody>
      </p:sp>
      <p:sp>
        <p:nvSpPr>
          <p:cNvPr id="3" name="Content Placeholder 2"/>
          <p:cNvSpPr>
            <a:spLocks noGrp="1"/>
          </p:cNvSpPr>
          <p:nvPr>
            <p:ph idx="1"/>
          </p:nvPr>
        </p:nvSpPr>
        <p:spPr/>
        <p:txBody>
          <a:bodyPr/>
          <a:lstStyle/>
          <a:p>
            <a:pPr lvl="0"/>
            <a:r>
              <a:rPr lang="en-US" dirty="0"/>
              <a:t>FEMA trainings and exercises need to consistently include and integrate the needs of people with disabilities; and</a:t>
            </a:r>
          </a:p>
          <a:p>
            <a:pPr lvl="0"/>
            <a:r>
              <a:rPr lang="en-US" dirty="0"/>
              <a:t>FEMA needs to provide trainings and guidance on available contracts and mechanisms that provide effective communication access to people with disabilities.</a:t>
            </a:r>
          </a:p>
          <a:p>
            <a:pPr marL="0" indent="0">
              <a:buNone/>
            </a:pPr>
            <a:endParaRPr lang="en-US" dirty="0"/>
          </a:p>
        </p:txBody>
      </p:sp>
      <p:sp>
        <p:nvSpPr>
          <p:cNvPr id="4" name="Slide Number Placeholder 3">
            <a:extLst>
              <a:ext uri="{FF2B5EF4-FFF2-40B4-BE49-F238E27FC236}">
                <a16:creationId xmlns:a16="http://schemas.microsoft.com/office/drawing/2014/main" id="{1D85C10C-E954-41A9-A614-7CDDCC20C1B3}"/>
              </a:ext>
            </a:extLst>
          </p:cNvPr>
          <p:cNvSpPr>
            <a:spLocks noGrp="1"/>
          </p:cNvSpPr>
          <p:nvPr>
            <p:ph type="sldNum" sz="quarter" idx="12"/>
          </p:nvPr>
        </p:nvSpPr>
        <p:spPr/>
        <p:txBody>
          <a:bodyPr/>
          <a:lstStyle/>
          <a:p>
            <a:pPr>
              <a:defRPr/>
            </a:pPr>
            <a:fld id="{2C87BA42-83A1-445E-8FCC-880A8F19E5EE}" type="slidenum">
              <a:rPr lang="en-US" smtClean="0"/>
              <a:pPr>
                <a:defRPr/>
              </a:pPr>
              <a:t>11</a:t>
            </a:fld>
            <a:endParaRPr lang="en-US" dirty="0"/>
          </a:p>
        </p:txBody>
      </p:sp>
    </p:spTree>
    <p:extLst>
      <p:ext uri="{BB962C8B-B14F-4D97-AF65-F5344CB8AC3E}">
        <p14:creationId xmlns:p14="http://schemas.microsoft.com/office/powerpoint/2010/main" val="1359548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Provide Inclusive Training and Exercises</a:t>
            </a:r>
          </a:p>
        </p:txBody>
      </p:sp>
      <p:sp>
        <p:nvSpPr>
          <p:cNvPr id="3" name="Content Placeholder 2"/>
          <p:cNvSpPr>
            <a:spLocks noGrp="1"/>
          </p:cNvSpPr>
          <p:nvPr>
            <p:ph idx="1"/>
          </p:nvPr>
        </p:nvSpPr>
        <p:spPr/>
        <p:txBody>
          <a:bodyPr>
            <a:normAutofit/>
          </a:bodyPr>
          <a:lstStyle/>
          <a:p>
            <a:r>
              <a:rPr lang="en-US" dirty="0"/>
              <a:t>Update key FEMA training courses to add disability inclusion </a:t>
            </a:r>
          </a:p>
          <a:p>
            <a:r>
              <a:rPr lang="en-US" dirty="0"/>
              <a:t>Provide Section 504 and disability access training to FEMA staff </a:t>
            </a:r>
          </a:p>
          <a:p>
            <a:r>
              <a:rPr lang="en-US" dirty="0"/>
              <a:t>Ensure training videos include audio descriptions and captioning  </a:t>
            </a:r>
          </a:p>
          <a:p>
            <a:r>
              <a:rPr lang="en-US" dirty="0"/>
              <a:t>Explicitly include people with disabilities in FEMA videos and trainings, use person-centered language</a:t>
            </a:r>
          </a:p>
          <a:p>
            <a:r>
              <a:rPr lang="en-US" dirty="0"/>
              <a:t>Facilitate disability stakeholder involvement in National and other FEMA-led exercises  </a:t>
            </a:r>
          </a:p>
          <a:p>
            <a:pPr marL="0" indent="0">
              <a:buNone/>
            </a:pPr>
            <a:endParaRPr lang="en-US" dirty="0"/>
          </a:p>
        </p:txBody>
      </p:sp>
      <p:sp>
        <p:nvSpPr>
          <p:cNvPr id="4" name="Slide Number Placeholder 3">
            <a:extLst>
              <a:ext uri="{FF2B5EF4-FFF2-40B4-BE49-F238E27FC236}">
                <a16:creationId xmlns:a16="http://schemas.microsoft.com/office/drawing/2014/main" id="{1D85C10C-E954-41A9-A614-7CDDCC20C1B3}"/>
              </a:ext>
            </a:extLst>
          </p:cNvPr>
          <p:cNvSpPr>
            <a:spLocks noGrp="1"/>
          </p:cNvSpPr>
          <p:nvPr>
            <p:ph type="sldNum" sz="quarter" idx="12"/>
          </p:nvPr>
        </p:nvSpPr>
        <p:spPr/>
        <p:txBody>
          <a:bodyPr/>
          <a:lstStyle/>
          <a:p>
            <a:pPr>
              <a:defRPr/>
            </a:pPr>
            <a:fld id="{2C87BA42-83A1-445E-8FCC-880A8F19E5EE}" type="slidenum">
              <a:rPr lang="en-US" smtClean="0"/>
              <a:pPr>
                <a:defRPr/>
              </a:pPr>
              <a:t>12</a:t>
            </a:fld>
            <a:endParaRPr lang="en-US" dirty="0"/>
          </a:p>
        </p:txBody>
      </p:sp>
    </p:spTree>
    <p:extLst>
      <p:ext uri="{BB962C8B-B14F-4D97-AF65-F5344CB8AC3E}">
        <p14:creationId xmlns:p14="http://schemas.microsoft.com/office/powerpoint/2010/main" val="33306542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Publish Widely Civil Rights Notice </a:t>
            </a:r>
          </a:p>
        </p:txBody>
      </p:sp>
      <p:sp>
        <p:nvSpPr>
          <p:cNvPr id="3" name="Content Placeholder 2"/>
          <p:cNvSpPr>
            <a:spLocks noGrp="1"/>
          </p:cNvSpPr>
          <p:nvPr>
            <p:ph idx="1"/>
          </p:nvPr>
        </p:nvSpPr>
        <p:spPr/>
        <p:txBody>
          <a:bodyPr/>
          <a:lstStyle/>
          <a:p>
            <a:pPr lvl="0"/>
            <a:r>
              <a:rPr lang="en-US" sz="2800" dirty="0"/>
              <a:t>FEMA must provide Civil Rights Notice, include rights under 504 to request accommodations or modifications to access FEMA programs and activities</a:t>
            </a:r>
          </a:p>
          <a:p>
            <a:pPr lvl="0"/>
            <a:r>
              <a:rPr lang="en-US" sz="2800" dirty="0"/>
              <a:t>FEMA’s civil rights complaints process and the rights of the public under Section 504 must be well understood and noticed</a:t>
            </a:r>
          </a:p>
          <a:p>
            <a:r>
              <a:rPr lang="en-US" sz="2800" dirty="0"/>
              <a:t>FEMA needs to i</a:t>
            </a:r>
            <a:r>
              <a:rPr lang="en-US" dirty="0"/>
              <a:t>mprove understanding of Section 504 requirements in </a:t>
            </a:r>
            <a:r>
              <a:rPr lang="en-US" sz="2800" dirty="0"/>
              <a:t>its contracts for public-facing activities</a:t>
            </a:r>
            <a:endParaRPr lang="en-US" dirty="0"/>
          </a:p>
        </p:txBody>
      </p:sp>
      <p:sp>
        <p:nvSpPr>
          <p:cNvPr id="4" name="Slide Number Placeholder 3">
            <a:extLst>
              <a:ext uri="{FF2B5EF4-FFF2-40B4-BE49-F238E27FC236}">
                <a16:creationId xmlns:a16="http://schemas.microsoft.com/office/drawing/2014/main" id="{6A8BD821-8C81-4538-9342-2E71E0E61B52}"/>
              </a:ext>
            </a:extLst>
          </p:cNvPr>
          <p:cNvSpPr>
            <a:spLocks noGrp="1"/>
          </p:cNvSpPr>
          <p:nvPr>
            <p:ph type="sldNum" sz="quarter" idx="12"/>
          </p:nvPr>
        </p:nvSpPr>
        <p:spPr/>
        <p:txBody>
          <a:bodyPr/>
          <a:lstStyle/>
          <a:p>
            <a:pPr>
              <a:defRPr/>
            </a:pPr>
            <a:fld id="{2C87BA42-83A1-445E-8FCC-880A8F19E5EE}" type="slidenum">
              <a:rPr lang="en-US" smtClean="0"/>
              <a:pPr>
                <a:defRPr/>
              </a:pPr>
              <a:t>13</a:t>
            </a:fld>
            <a:endParaRPr lang="en-US" dirty="0"/>
          </a:p>
        </p:txBody>
      </p:sp>
    </p:spTree>
    <p:extLst>
      <p:ext uri="{BB962C8B-B14F-4D97-AF65-F5344CB8AC3E}">
        <p14:creationId xmlns:p14="http://schemas.microsoft.com/office/powerpoint/2010/main" val="15900527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Publish Widely Civil Rights Notice</a:t>
            </a:r>
          </a:p>
        </p:txBody>
      </p:sp>
      <p:sp>
        <p:nvSpPr>
          <p:cNvPr id="3" name="Content Placeholder 2"/>
          <p:cNvSpPr>
            <a:spLocks noGrp="1"/>
          </p:cNvSpPr>
          <p:nvPr>
            <p:ph idx="1"/>
          </p:nvPr>
        </p:nvSpPr>
        <p:spPr/>
        <p:txBody>
          <a:bodyPr/>
          <a:lstStyle/>
          <a:p>
            <a:pPr marL="0" indent="0">
              <a:buNone/>
            </a:pPr>
            <a:r>
              <a:rPr lang="en-US" dirty="0"/>
              <a:t>FEMA has an updated Civil Rights Notice, including: </a:t>
            </a:r>
          </a:p>
          <a:p>
            <a:r>
              <a:rPr lang="en-US" dirty="0"/>
              <a:t>Who to contact if you feel your civil rights have been violated, and </a:t>
            </a:r>
          </a:p>
          <a:p>
            <a:r>
              <a:rPr lang="en-US" dirty="0"/>
              <a:t>Who to contact for assistance (reasonable accommodation or language access need) in accessing FEMA programs and activities.</a:t>
            </a:r>
          </a:p>
          <a:p>
            <a:endParaRPr lang="en-US" dirty="0"/>
          </a:p>
        </p:txBody>
      </p:sp>
      <p:sp>
        <p:nvSpPr>
          <p:cNvPr id="4" name="Slide Number Placeholder 3">
            <a:extLst>
              <a:ext uri="{FF2B5EF4-FFF2-40B4-BE49-F238E27FC236}">
                <a16:creationId xmlns:a16="http://schemas.microsoft.com/office/drawing/2014/main" id="{6A8BD821-8C81-4538-9342-2E71E0E61B52}"/>
              </a:ext>
            </a:extLst>
          </p:cNvPr>
          <p:cNvSpPr>
            <a:spLocks noGrp="1"/>
          </p:cNvSpPr>
          <p:nvPr>
            <p:ph type="sldNum" sz="quarter" idx="12"/>
          </p:nvPr>
        </p:nvSpPr>
        <p:spPr/>
        <p:txBody>
          <a:bodyPr/>
          <a:lstStyle/>
          <a:p>
            <a:pPr>
              <a:defRPr/>
            </a:pPr>
            <a:fld id="{2C87BA42-83A1-445E-8FCC-880A8F19E5EE}" type="slidenum">
              <a:rPr lang="en-US" smtClean="0"/>
              <a:pPr>
                <a:defRPr/>
              </a:pPr>
              <a:t>14</a:t>
            </a:fld>
            <a:endParaRPr lang="en-US" dirty="0"/>
          </a:p>
        </p:txBody>
      </p:sp>
    </p:spTree>
    <p:extLst>
      <p:ext uri="{BB962C8B-B14F-4D97-AF65-F5344CB8AC3E}">
        <p14:creationId xmlns:p14="http://schemas.microsoft.com/office/powerpoint/2010/main" val="37270740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Equal Rights Advisors at Disaster Operations  </a:t>
            </a:r>
          </a:p>
        </p:txBody>
      </p:sp>
      <p:sp>
        <p:nvSpPr>
          <p:cNvPr id="3" name="Content Placeholder 2"/>
          <p:cNvSpPr>
            <a:spLocks noGrp="1"/>
          </p:cNvSpPr>
          <p:nvPr>
            <p:ph idx="1"/>
          </p:nvPr>
        </p:nvSpPr>
        <p:spPr/>
        <p:txBody>
          <a:bodyPr/>
          <a:lstStyle/>
          <a:p>
            <a:pPr marL="0" indent="0">
              <a:buNone/>
            </a:pPr>
            <a:r>
              <a:rPr lang="en-US" dirty="0"/>
              <a:t> </a:t>
            </a:r>
          </a:p>
          <a:p>
            <a:r>
              <a:rPr lang="en-US" dirty="0"/>
              <a:t>Post hard copy of Civil Rights Notice in Disaster Recovery Centers</a:t>
            </a:r>
          </a:p>
          <a:p>
            <a:r>
              <a:rPr lang="en-US" dirty="0"/>
              <a:t>Publish Notice widely through press releases, social media, and community partners</a:t>
            </a:r>
          </a:p>
          <a:p>
            <a:r>
              <a:rPr lang="en-US" dirty="0"/>
              <a:t>Emphasize FEMA’s affirmative responsibilities with respect to providing access to individuals with disabilities and information in appropriate languages to people with limited English proficiency</a:t>
            </a:r>
          </a:p>
          <a:p>
            <a:pPr marL="0" indent="0">
              <a:buNone/>
            </a:pPr>
            <a:endParaRPr lang="en-US" dirty="0"/>
          </a:p>
        </p:txBody>
      </p:sp>
      <p:sp>
        <p:nvSpPr>
          <p:cNvPr id="4" name="Slide Number Placeholder 3">
            <a:extLst>
              <a:ext uri="{FF2B5EF4-FFF2-40B4-BE49-F238E27FC236}">
                <a16:creationId xmlns:a16="http://schemas.microsoft.com/office/drawing/2014/main" id="{7B1CC8CB-5DC9-418E-A8C9-937EE698BF65}"/>
              </a:ext>
            </a:extLst>
          </p:cNvPr>
          <p:cNvSpPr>
            <a:spLocks noGrp="1"/>
          </p:cNvSpPr>
          <p:nvPr>
            <p:ph type="sldNum" sz="quarter" idx="12"/>
          </p:nvPr>
        </p:nvSpPr>
        <p:spPr/>
        <p:txBody>
          <a:bodyPr/>
          <a:lstStyle/>
          <a:p>
            <a:pPr>
              <a:defRPr/>
            </a:pPr>
            <a:fld id="{2C87BA42-83A1-445E-8FCC-880A8F19E5EE}" type="slidenum">
              <a:rPr lang="en-US" smtClean="0"/>
              <a:pPr>
                <a:defRPr/>
              </a:pPr>
              <a:t>15</a:t>
            </a:fld>
            <a:endParaRPr lang="en-US" dirty="0"/>
          </a:p>
        </p:txBody>
      </p:sp>
    </p:spTree>
    <p:extLst>
      <p:ext uri="{BB962C8B-B14F-4D97-AF65-F5344CB8AC3E}">
        <p14:creationId xmlns:p14="http://schemas.microsoft.com/office/powerpoint/2010/main" val="18061680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Equal Rights Advisors at Disaster Operations  (Cont.)</a:t>
            </a:r>
          </a:p>
        </p:txBody>
      </p:sp>
      <p:sp>
        <p:nvSpPr>
          <p:cNvPr id="3" name="Content Placeholder 2"/>
          <p:cNvSpPr>
            <a:spLocks noGrp="1"/>
          </p:cNvSpPr>
          <p:nvPr>
            <p:ph idx="1"/>
          </p:nvPr>
        </p:nvSpPr>
        <p:spPr/>
        <p:txBody>
          <a:bodyPr>
            <a:normAutofit/>
          </a:bodyPr>
          <a:lstStyle/>
          <a:p>
            <a:r>
              <a:rPr lang="en-US" dirty="0"/>
              <a:t>Include in FEMA announcements for webinars, trainings, and meetings Civil Rights Notice</a:t>
            </a:r>
          </a:p>
          <a:p>
            <a:r>
              <a:rPr lang="en-US" dirty="0"/>
              <a:t>Ensure field leadership’s explicit support for civil rights and setting the expectation for the operation</a:t>
            </a:r>
          </a:p>
          <a:p>
            <a:r>
              <a:rPr lang="en-US" dirty="0"/>
              <a:t>Show State, local, tribal, and territorial counterparts the importance of civil rights and providing access to disaster survivors</a:t>
            </a:r>
          </a:p>
          <a:p>
            <a:r>
              <a:rPr lang="en-US" dirty="0"/>
              <a:t>Engage community-based civil rights organizations to receive feedback on FEMA’s program delivery and proactively address concerns</a:t>
            </a:r>
          </a:p>
          <a:p>
            <a:endParaRPr lang="en-US" dirty="0"/>
          </a:p>
        </p:txBody>
      </p:sp>
      <p:sp>
        <p:nvSpPr>
          <p:cNvPr id="4" name="Slide Number Placeholder 3">
            <a:extLst>
              <a:ext uri="{FF2B5EF4-FFF2-40B4-BE49-F238E27FC236}">
                <a16:creationId xmlns:a16="http://schemas.microsoft.com/office/drawing/2014/main" id="{AB94E5E6-E724-422E-BBC4-5CB5EF2566BF}"/>
              </a:ext>
            </a:extLst>
          </p:cNvPr>
          <p:cNvSpPr>
            <a:spLocks noGrp="1"/>
          </p:cNvSpPr>
          <p:nvPr>
            <p:ph type="sldNum" sz="quarter" idx="12"/>
          </p:nvPr>
        </p:nvSpPr>
        <p:spPr/>
        <p:txBody>
          <a:bodyPr/>
          <a:lstStyle/>
          <a:p>
            <a:pPr>
              <a:defRPr/>
            </a:pPr>
            <a:fld id="{2C87BA42-83A1-445E-8FCC-880A8F19E5EE}" type="slidenum">
              <a:rPr lang="en-US" smtClean="0"/>
              <a:pPr>
                <a:defRPr/>
              </a:pPr>
              <a:t>16</a:t>
            </a:fld>
            <a:endParaRPr lang="en-US" dirty="0"/>
          </a:p>
        </p:txBody>
      </p:sp>
    </p:spTree>
    <p:extLst>
      <p:ext uri="{BB962C8B-B14F-4D97-AF65-F5344CB8AC3E}">
        <p14:creationId xmlns:p14="http://schemas.microsoft.com/office/powerpoint/2010/main" val="26076471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Disaster Assistance and Recovery Programs </a:t>
            </a:r>
          </a:p>
        </p:txBody>
      </p:sp>
      <p:sp>
        <p:nvSpPr>
          <p:cNvPr id="3" name="Content Placeholder 2"/>
          <p:cNvSpPr>
            <a:spLocks noGrp="1"/>
          </p:cNvSpPr>
          <p:nvPr>
            <p:ph idx="1"/>
          </p:nvPr>
        </p:nvSpPr>
        <p:spPr/>
        <p:txBody>
          <a:bodyPr/>
          <a:lstStyle/>
          <a:p>
            <a:pPr lvl="0"/>
            <a:r>
              <a:rPr lang="en-US" dirty="0"/>
              <a:t>FEMA’s delivery of assistance to survivors needs to consistently address the disaster-related needs of survivors with disabilities such as appropriate accommodations/modifications.</a:t>
            </a:r>
          </a:p>
          <a:p>
            <a:pPr lvl="0"/>
            <a:r>
              <a:rPr lang="en-US" dirty="0"/>
              <a:t>FEMA’s temporary housing programs needs to consistently provide people with disabilities appropriate accommodations/modifications.</a:t>
            </a:r>
          </a:p>
          <a:p>
            <a:pPr lvl="0"/>
            <a:r>
              <a:rPr lang="en-US" dirty="0"/>
              <a:t>FEMA must consistently integrate the needs and perspectives of people with disabilities in community-related recovery programs.</a:t>
            </a:r>
          </a:p>
          <a:p>
            <a:pPr marL="0" indent="0">
              <a:buNone/>
            </a:pPr>
            <a:r>
              <a:rPr lang="en-US" dirty="0"/>
              <a:t> </a:t>
            </a:r>
          </a:p>
          <a:p>
            <a:pPr marL="0" lvl="0" indent="0">
              <a:buNone/>
            </a:pPr>
            <a:endParaRPr lang="en-US" dirty="0"/>
          </a:p>
        </p:txBody>
      </p:sp>
      <p:sp>
        <p:nvSpPr>
          <p:cNvPr id="4" name="Slide Number Placeholder 3">
            <a:extLst>
              <a:ext uri="{FF2B5EF4-FFF2-40B4-BE49-F238E27FC236}">
                <a16:creationId xmlns:a16="http://schemas.microsoft.com/office/drawing/2014/main" id="{90263D38-C468-4701-BBE4-1EFC6BDE3E2E}"/>
              </a:ext>
            </a:extLst>
          </p:cNvPr>
          <p:cNvSpPr>
            <a:spLocks noGrp="1"/>
          </p:cNvSpPr>
          <p:nvPr>
            <p:ph type="sldNum" sz="quarter" idx="12"/>
          </p:nvPr>
        </p:nvSpPr>
        <p:spPr/>
        <p:txBody>
          <a:bodyPr/>
          <a:lstStyle/>
          <a:p>
            <a:pPr>
              <a:defRPr/>
            </a:pPr>
            <a:fld id="{2C87BA42-83A1-445E-8FCC-880A8F19E5EE}" type="slidenum">
              <a:rPr lang="en-US" smtClean="0"/>
              <a:pPr>
                <a:defRPr/>
              </a:pPr>
              <a:t>17</a:t>
            </a:fld>
            <a:endParaRPr lang="en-US" dirty="0"/>
          </a:p>
        </p:txBody>
      </p:sp>
    </p:spTree>
    <p:extLst>
      <p:ext uri="{BB962C8B-B14F-4D97-AF65-F5344CB8AC3E}">
        <p14:creationId xmlns:p14="http://schemas.microsoft.com/office/powerpoint/2010/main" val="20515514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Strategies to Provide Inclusive Disaster Assistance and Recovery Programs</a:t>
            </a:r>
          </a:p>
        </p:txBody>
      </p:sp>
      <p:sp>
        <p:nvSpPr>
          <p:cNvPr id="3" name="Content Placeholder 2"/>
          <p:cNvSpPr>
            <a:spLocks noGrp="1"/>
          </p:cNvSpPr>
          <p:nvPr>
            <p:ph idx="1"/>
          </p:nvPr>
        </p:nvSpPr>
        <p:spPr/>
        <p:txBody>
          <a:bodyPr/>
          <a:lstStyle/>
          <a:p>
            <a:r>
              <a:rPr lang="en-US" dirty="0"/>
              <a:t>Offer disaster survivors with disabilities the opportunity to self- identify and accommodate their access needs from registration, including appeals, throughout the delivery of assistance</a:t>
            </a:r>
          </a:p>
          <a:p>
            <a:r>
              <a:rPr lang="en-US" dirty="0"/>
              <a:t>Use civil rights complaint data to educate leadership</a:t>
            </a:r>
          </a:p>
          <a:p>
            <a:pPr marL="0" indent="0">
              <a:buNone/>
            </a:pPr>
            <a:r>
              <a:rPr lang="en-US" dirty="0"/>
              <a:t> </a:t>
            </a:r>
          </a:p>
          <a:p>
            <a:pPr marL="0" lvl="0" indent="0">
              <a:buNone/>
            </a:pPr>
            <a:endParaRPr lang="en-US" dirty="0"/>
          </a:p>
        </p:txBody>
      </p:sp>
      <p:sp>
        <p:nvSpPr>
          <p:cNvPr id="4" name="Slide Number Placeholder 3">
            <a:extLst>
              <a:ext uri="{FF2B5EF4-FFF2-40B4-BE49-F238E27FC236}">
                <a16:creationId xmlns:a16="http://schemas.microsoft.com/office/drawing/2014/main" id="{8B4470CB-F9CB-430C-84B0-79AEF34C91A4}"/>
              </a:ext>
            </a:extLst>
          </p:cNvPr>
          <p:cNvSpPr>
            <a:spLocks noGrp="1"/>
          </p:cNvSpPr>
          <p:nvPr>
            <p:ph type="sldNum" sz="quarter" idx="12"/>
          </p:nvPr>
        </p:nvSpPr>
        <p:spPr/>
        <p:txBody>
          <a:bodyPr/>
          <a:lstStyle/>
          <a:p>
            <a:pPr>
              <a:defRPr/>
            </a:pPr>
            <a:fld id="{2C87BA42-83A1-445E-8FCC-880A8F19E5EE}" type="slidenum">
              <a:rPr lang="en-US" smtClean="0"/>
              <a:pPr>
                <a:defRPr/>
              </a:pPr>
              <a:t>18</a:t>
            </a:fld>
            <a:endParaRPr lang="en-US" dirty="0"/>
          </a:p>
        </p:txBody>
      </p:sp>
    </p:spTree>
    <p:extLst>
      <p:ext uri="{BB962C8B-B14F-4D97-AF65-F5344CB8AC3E}">
        <p14:creationId xmlns:p14="http://schemas.microsoft.com/office/powerpoint/2010/main" val="4015328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Accessible Facilities</a:t>
            </a:r>
          </a:p>
        </p:txBody>
      </p:sp>
      <p:sp>
        <p:nvSpPr>
          <p:cNvPr id="3" name="Content Placeholder 2"/>
          <p:cNvSpPr>
            <a:spLocks noGrp="1"/>
          </p:cNvSpPr>
          <p:nvPr>
            <p:ph idx="1"/>
          </p:nvPr>
        </p:nvSpPr>
        <p:spPr/>
        <p:txBody>
          <a:bodyPr/>
          <a:lstStyle/>
          <a:p>
            <a:r>
              <a:rPr lang="en-US" dirty="0"/>
              <a:t>FEMA leased and managed facilities, including Disaster Recovery Centers at disaster operations, need to be fully accessible for people with disabilities</a:t>
            </a:r>
          </a:p>
          <a:p>
            <a:r>
              <a:rPr lang="en-US" dirty="0"/>
              <a:t>FEMA Occupant Emergency Plans need to consistently consider occupants and visitors who need accessible alerting and evacuation </a:t>
            </a:r>
          </a:p>
          <a:p>
            <a:pPr marL="0" lvl="0" indent="0">
              <a:buNone/>
            </a:pPr>
            <a:endParaRPr lang="en-US" dirty="0"/>
          </a:p>
        </p:txBody>
      </p:sp>
      <p:sp>
        <p:nvSpPr>
          <p:cNvPr id="4" name="Slide Number Placeholder 3">
            <a:extLst>
              <a:ext uri="{FF2B5EF4-FFF2-40B4-BE49-F238E27FC236}">
                <a16:creationId xmlns:a16="http://schemas.microsoft.com/office/drawing/2014/main" id="{D1C92B29-B595-47FE-93D6-E02294789E1A}"/>
              </a:ext>
            </a:extLst>
          </p:cNvPr>
          <p:cNvSpPr>
            <a:spLocks noGrp="1"/>
          </p:cNvSpPr>
          <p:nvPr>
            <p:ph type="sldNum" sz="quarter" idx="12"/>
          </p:nvPr>
        </p:nvSpPr>
        <p:spPr/>
        <p:txBody>
          <a:bodyPr/>
          <a:lstStyle/>
          <a:p>
            <a:pPr>
              <a:defRPr/>
            </a:pPr>
            <a:fld id="{2C87BA42-83A1-445E-8FCC-880A8F19E5EE}" type="slidenum">
              <a:rPr lang="en-US" smtClean="0"/>
              <a:pPr>
                <a:defRPr/>
              </a:pPr>
              <a:t>19</a:t>
            </a:fld>
            <a:endParaRPr lang="en-US" dirty="0"/>
          </a:p>
        </p:txBody>
      </p:sp>
    </p:spTree>
    <p:extLst>
      <p:ext uri="{BB962C8B-B14F-4D97-AF65-F5344CB8AC3E}">
        <p14:creationId xmlns:p14="http://schemas.microsoft.com/office/powerpoint/2010/main" val="38008727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90721-C532-4CDF-A828-3836A496ABD0}"/>
              </a:ext>
            </a:extLst>
          </p:cNvPr>
          <p:cNvSpPr>
            <a:spLocks noGrp="1"/>
          </p:cNvSpPr>
          <p:nvPr>
            <p:ph type="title"/>
          </p:nvPr>
        </p:nvSpPr>
        <p:spPr/>
        <p:txBody>
          <a:bodyPr/>
          <a:lstStyle/>
          <a:p>
            <a:r>
              <a:rPr lang="en-US" dirty="0"/>
              <a:t>Key Authorities</a:t>
            </a:r>
          </a:p>
        </p:txBody>
      </p:sp>
      <p:sp>
        <p:nvSpPr>
          <p:cNvPr id="3" name="Content Placeholder 2">
            <a:extLst>
              <a:ext uri="{FF2B5EF4-FFF2-40B4-BE49-F238E27FC236}">
                <a16:creationId xmlns:a16="http://schemas.microsoft.com/office/drawing/2014/main" id="{F049E68E-01C0-4623-BCAA-FAA85C515520}"/>
              </a:ext>
            </a:extLst>
          </p:cNvPr>
          <p:cNvSpPr>
            <a:spLocks noGrp="1"/>
          </p:cNvSpPr>
          <p:nvPr>
            <p:ph idx="1"/>
          </p:nvPr>
        </p:nvSpPr>
        <p:spPr/>
        <p:txBody>
          <a:bodyPr>
            <a:normAutofit lnSpcReduction="10000"/>
          </a:bodyPr>
          <a:lstStyle/>
          <a:p>
            <a:pPr lvl="0"/>
            <a:r>
              <a:rPr lang="en-US" dirty="0"/>
              <a:t>Section 504 of the Rehabilitation Act of 1973 (prohibits discrimination based on disability and requires equal access for people with disabilities)</a:t>
            </a:r>
          </a:p>
          <a:p>
            <a:pPr lvl="0"/>
            <a:r>
              <a:rPr lang="en-US" dirty="0"/>
              <a:t>Section 504 applies to FEMA’s programs and activities</a:t>
            </a:r>
          </a:p>
          <a:p>
            <a:pPr lvl="0"/>
            <a:r>
              <a:rPr lang="en-US" dirty="0"/>
              <a:t>Section 504 applies to recipients of federal financial assistance, e.g., entities that receive federal grants, including State, local, Tribal and Territorial emergency managers</a:t>
            </a:r>
          </a:p>
          <a:p>
            <a:pPr lvl="0"/>
            <a:r>
              <a:rPr lang="en-US" dirty="0"/>
              <a:t>Sections 308 and 309 of the Stafford Act, 42 U.S.C. §§ 5151-52</a:t>
            </a:r>
          </a:p>
          <a:p>
            <a:r>
              <a:rPr lang="en-US" dirty="0">
                <a:cs typeface="Times New Roman" panose="02020603050405020304" pitchFamily="18" charset="0"/>
              </a:rPr>
              <a:t>44 CFR Part 16: Enforcement of nondiscrimination on the basis of [disability] in programs or activities conducted by FEMA</a:t>
            </a:r>
            <a:endParaRPr lang="en-US" dirty="0"/>
          </a:p>
          <a:p>
            <a:pPr marL="0" lvl="0" indent="0">
              <a:buNone/>
            </a:pPr>
            <a:endParaRPr lang="en-US" dirty="0"/>
          </a:p>
          <a:p>
            <a:endParaRPr lang="en-US" dirty="0"/>
          </a:p>
        </p:txBody>
      </p:sp>
      <p:sp>
        <p:nvSpPr>
          <p:cNvPr id="4" name="Slide Number Placeholder 3">
            <a:extLst>
              <a:ext uri="{FF2B5EF4-FFF2-40B4-BE49-F238E27FC236}">
                <a16:creationId xmlns:a16="http://schemas.microsoft.com/office/drawing/2014/main" id="{99D3E01F-AC8C-41C9-8165-10162AC384D8}"/>
              </a:ext>
            </a:extLst>
          </p:cNvPr>
          <p:cNvSpPr>
            <a:spLocks noGrp="1"/>
          </p:cNvSpPr>
          <p:nvPr>
            <p:ph type="sldNum" sz="quarter" idx="12"/>
          </p:nvPr>
        </p:nvSpPr>
        <p:spPr/>
        <p:txBody>
          <a:bodyPr/>
          <a:lstStyle/>
          <a:p>
            <a:fld id="{87B523E1-3B43-4800-AFB0-058ADA3288B2}" type="slidenum">
              <a:rPr lang="en-US" smtClean="0"/>
              <a:t>2</a:t>
            </a:fld>
            <a:endParaRPr lang="en-US" dirty="0"/>
          </a:p>
        </p:txBody>
      </p:sp>
    </p:spTree>
    <p:extLst>
      <p:ext uri="{BB962C8B-B14F-4D97-AF65-F5344CB8AC3E}">
        <p14:creationId xmlns:p14="http://schemas.microsoft.com/office/powerpoint/2010/main" val="599164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4900" dirty="0"/>
              <a:t>Strategies to Provide Physical Access</a:t>
            </a:r>
            <a:br>
              <a:rPr lang="en-US" sz="4900" dirty="0"/>
            </a:br>
            <a:endParaRPr lang="en-US" sz="4900" dirty="0"/>
          </a:p>
        </p:txBody>
      </p:sp>
      <p:sp>
        <p:nvSpPr>
          <p:cNvPr id="3" name="Content Placeholder 2"/>
          <p:cNvSpPr>
            <a:spLocks noGrp="1"/>
          </p:cNvSpPr>
          <p:nvPr>
            <p:ph idx="1"/>
          </p:nvPr>
        </p:nvSpPr>
        <p:spPr/>
        <p:txBody>
          <a:bodyPr/>
          <a:lstStyle/>
          <a:p>
            <a:pPr lvl="0"/>
            <a:r>
              <a:rPr lang="en-US" dirty="0"/>
              <a:t>Focus on parking, paths of travel, entrance doors, entrance vestibules, interior doors, corridors, toilet rooms, drinking fountains, visible and audible alarms, signage, wheelchair seating;</a:t>
            </a:r>
          </a:p>
          <a:p>
            <a:pPr lvl="0"/>
            <a:r>
              <a:rPr lang="en-US" dirty="0"/>
              <a:t>Involve Equal Rights Advisors in meeting/event planning and site inspections for physical accessibility at disaster operations; and</a:t>
            </a:r>
          </a:p>
          <a:p>
            <a:pPr lvl="0"/>
            <a:r>
              <a:rPr lang="en-US" dirty="0"/>
              <a:t>Confirm Occupant Emergency Plans consistently consider occupants and visitors with disabilities who need accessible alerting and assistance evacuating. </a:t>
            </a:r>
          </a:p>
          <a:p>
            <a:pPr marL="0" indent="0">
              <a:buNone/>
            </a:pPr>
            <a:endParaRPr lang="en-US" dirty="0"/>
          </a:p>
        </p:txBody>
      </p:sp>
      <p:sp>
        <p:nvSpPr>
          <p:cNvPr id="4" name="Slide Number Placeholder 3">
            <a:extLst>
              <a:ext uri="{FF2B5EF4-FFF2-40B4-BE49-F238E27FC236}">
                <a16:creationId xmlns:a16="http://schemas.microsoft.com/office/drawing/2014/main" id="{2AC58777-FB20-4B6C-8E52-035E0929955E}"/>
              </a:ext>
            </a:extLst>
          </p:cNvPr>
          <p:cNvSpPr>
            <a:spLocks noGrp="1"/>
          </p:cNvSpPr>
          <p:nvPr>
            <p:ph type="sldNum" sz="quarter" idx="12"/>
          </p:nvPr>
        </p:nvSpPr>
        <p:spPr/>
        <p:txBody>
          <a:bodyPr/>
          <a:lstStyle/>
          <a:p>
            <a:pPr>
              <a:defRPr/>
            </a:pPr>
            <a:fld id="{2C87BA42-83A1-445E-8FCC-880A8F19E5EE}" type="slidenum">
              <a:rPr lang="en-US" smtClean="0"/>
              <a:pPr>
                <a:defRPr/>
              </a:pPr>
              <a:t>20</a:t>
            </a:fld>
            <a:endParaRPr lang="en-US" dirty="0"/>
          </a:p>
        </p:txBody>
      </p:sp>
    </p:spTree>
    <p:extLst>
      <p:ext uri="{BB962C8B-B14F-4D97-AF65-F5344CB8AC3E}">
        <p14:creationId xmlns:p14="http://schemas.microsoft.com/office/powerpoint/2010/main" val="24555857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4900" dirty="0"/>
              <a:t>OER Responsibilities – Technical Assistance</a:t>
            </a:r>
            <a:br>
              <a:rPr lang="en-US" dirty="0"/>
            </a:br>
            <a:endParaRPr lang="en-US" dirty="0"/>
          </a:p>
        </p:txBody>
      </p:sp>
      <p:sp>
        <p:nvSpPr>
          <p:cNvPr id="3" name="Content Placeholder 2"/>
          <p:cNvSpPr>
            <a:spLocks noGrp="1"/>
          </p:cNvSpPr>
          <p:nvPr>
            <p:ph idx="1"/>
          </p:nvPr>
        </p:nvSpPr>
        <p:spPr/>
        <p:txBody>
          <a:bodyPr/>
          <a:lstStyle/>
          <a:p>
            <a:r>
              <a:rPr lang="en-US" sz="2800" dirty="0"/>
              <a:t>Provides advice and guidance to FEMA senior leadership and program staff, to proactively address barriers to equal access and equal opportunity for people with disabilities</a:t>
            </a:r>
          </a:p>
          <a:p>
            <a:r>
              <a:rPr lang="en-US" sz="2800" dirty="0"/>
              <a:t>Provides technical assistance to FEMA program offices on providing reasonable accommodations or modifications to ensure equal access for people with disabilities</a:t>
            </a:r>
          </a:p>
          <a:p>
            <a:r>
              <a:rPr lang="en-US" sz="2800" dirty="0"/>
              <a:t>Coordinates with Equal Rights Advisors at disaster operations, regional personnel, and training facilities to support equal access</a:t>
            </a:r>
          </a:p>
          <a:p>
            <a:endParaRPr lang="en-US" dirty="0"/>
          </a:p>
        </p:txBody>
      </p:sp>
      <p:sp>
        <p:nvSpPr>
          <p:cNvPr id="4" name="Slide Number Placeholder 3">
            <a:extLst>
              <a:ext uri="{FF2B5EF4-FFF2-40B4-BE49-F238E27FC236}">
                <a16:creationId xmlns:a16="http://schemas.microsoft.com/office/drawing/2014/main" id="{2AC58777-FB20-4B6C-8E52-035E0929955E}"/>
              </a:ext>
            </a:extLst>
          </p:cNvPr>
          <p:cNvSpPr>
            <a:spLocks noGrp="1"/>
          </p:cNvSpPr>
          <p:nvPr>
            <p:ph type="sldNum" sz="quarter" idx="12"/>
          </p:nvPr>
        </p:nvSpPr>
        <p:spPr/>
        <p:txBody>
          <a:bodyPr/>
          <a:lstStyle/>
          <a:p>
            <a:pPr>
              <a:defRPr/>
            </a:pPr>
            <a:fld id="{2C87BA42-83A1-445E-8FCC-880A8F19E5EE}" type="slidenum">
              <a:rPr lang="en-US" smtClean="0"/>
              <a:pPr>
                <a:defRPr/>
              </a:pPr>
              <a:t>21</a:t>
            </a:fld>
            <a:endParaRPr lang="en-US" dirty="0"/>
          </a:p>
        </p:txBody>
      </p:sp>
    </p:spTree>
    <p:extLst>
      <p:ext uri="{BB962C8B-B14F-4D97-AF65-F5344CB8AC3E}">
        <p14:creationId xmlns:p14="http://schemas.microsoft.com/office/powerpoint/2010/main" val="39757573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4900" dirty="0"/>
              <a:t>OER Responsibilities – Civil Rights Compliance </a:t>
            </a:r>
            <a:br>
              <a:rPr lang="en-US" dirty="0"/>
            </a:br>
            <a:endParaRPr lang="en-US" dirty="0"/>
          </a:p>
        </p:txBody>
      </p:sp>
      <p:sp>
        <p:nvSpPr>
          <p:cNvPr id="3" name="Content Placeholder 2"/>
          <p:cNvSpPr>
            <a:spLocks noGrp="1"/>
          </p:cNvSpPr>
          <p:nvPr>
            <p:ph idx="1"/>
          </p:nvPr>
        </p:nvSpPr>
        <p:spPr/>
        <p:txBody>
          <a:bodyPr/>
          <a:lstStyle/>
          <a:p>
            <a:r>
              <a:rPr lang="en-US" dirty="0"/>
              <a:t>Investigates civil rights complaints brought by members of the public, including disaster survivors, involving FEMA programs and activities</a:t>
            </a:r>
          </a:p>
          <a:p>
            <a:r>
              <a:rPr lang="en-US" dirty="0"/>
              <a:t>Receives civil rights complaints directly or through Helpline</a:t>
            </a:r>
          </a:p>
          <a:p>
            <a:r>
              <a:rPr lang="en-US" dirty="0"/>
              <a:t>Follows compliance procedures outlined in 44 CFR § 16.170 with respect to disability-related civil rights complaints</a:t>
            </a:r>
          </a:p>
          <a:p>
            <a:pPr marL="0" indent="0">
              <a:buNone/>
            </a:pPr>
            <a:endParaRPr lang="en-US" dirty="0"/>
          </a:p>
        </p:txBody>
      </p:sp>
      <p:sp>
        <p:nvSpPr>
          <p:cNvPr id="4" name="Slide Number Placeholder 3">
            <a:extLst>
              <a:ext uri="{FF2B5EF4-FFF2-40B4-BE49-F238E27FC236}">
                <a16:creationId xmlns:a16="http://schemas.microsoft.com/office/drawing/2014/main" id="{2AC58777-FB20-4B6C-8E52-035E0929955E}"/>
              </a:ext>
            </a:extLst>
          </p:cNvPr>
          <p:cNvSpPr>
            <a:spLocks noGrp="1"/>
          </p:cNvSpPr>
          <p:nvPr>
            <p:ph type="sldNum" sz="quarter" idx="12"/>
          </p:nvPr>
        </p:nvSpPr>
        <p:spPr/>
        <p:txBody>
          <a:bodyPr/>
          <a:lstStyle/>
          <a:p>
            <a:pPr>
              <a:defRPr/>
            </a:pPr>
            <a:fld id="{2C87BA42-83A1-445E-8FCC-880A8F19E5EE}" type="slidenum">
              <a:rPr lang="en-US" smtClean="0"/>
              <a:pPr>
                <a:defRPr/>
              </a:pPr>
              <a:t>22</a:t>
            </a:fld>
            <a:endParaRPr lang="en-US" dirty="0"/>
          </a:p>
        </p:txBody>
      </p:sp>
    </p:spTree>
    <p:extLst>
      <p:ext uri="{BB962C8B-B14F-4D97-AF65-F5344CB8AC3E}">
        <p14:creationId xmlns:p14="http://schemas.microsoft.com/office/powerpoint/2010/main" val="26748520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6DC9B2-6512-40EF-9B39-EA2CF0AAC5B8}"/>
              </a:ext>
            </a:extLst>
          </p:cNvPr>
          <p:cNvSpPr>
            <a:spLocks noGrp="1"/>
          </p:cNvSpPr>
          <p:nvPr>
            <p:ph type="title"/>
          </p:nvPr>
        </p:nvSpPr>
        <p:spPr/>
        <p:txBody>
          <a:bodyPr/>
          <a:lstStyle/>
          <a:p>
            <a:r>
              <a:rPr lang="en-US" dirty="0"/>
              <a:t>Contact Information</a:t>
            </a:r>
          </a:p>
        </p:txBody>
      </p:sp>
      <p:sp>
        <p:nvSpPr>
          <p:cNvPr id="5" name="Content Placeholder 4">
            <a:extLst>
              <a:ext uri="{FF2B5EF4-FFF2-40B4-BE49-F238E27FC236}">
                <a16:creationId xmlns:a16="http://schemas.microsoft.com/office/drawing/2014/main" id="{EDF571E5-15C9-443F-9FAE-7FA2A6872295}"/>
              </a:ext>
            </a:extLst>
          </p:cNvPr>
          <p:cNvSpPr>
            <a:spLocks noGrp="1"/>
          </p:cNvSpPr>
          <p:nvPr>
            <p:ph idx="1"/>
          </p:nvPr>
        </p:nvSpPr>
        <p:spPr>
          <a:xfrm>
            <a:off x="838200" y="1282148"/>
            <a:ext cx="10515600" cy="5039139"/>
          </a:xfrm>
        </p:spPr>
        <p:txBody>
          <a:bodyPr>
            <a:normAutofit/>
          </a:bodyPr>
          <a:lstStyle/>
          <a:p>
            <a:pPr marL="0" indent="0">
              <a:buNone/>
            </a:pPr>
            <a:r>
              <a:rPr lang="en-US" b="1" dirty="0"/>
              <a:t> </a:t>
            </a:r>
            <a:endParaRPr lang="en-US" sz="1600" dirty="0"/>
          </a:p>
          <a:p>
            <a:pPr marL="457200" lvl="1" indent="0">
              <a:buNone/>
            </a:pPr>
            <a:r>
              <a:rPr lang="en-US" sz="2800" dirty="0"/>
              <a:t>Stephanie Fell, Civil Rights Policy Advisor/Section 504 Coordinator, FEMA</a:t>
            </a:r>
            <a:endParaRPr lang="en-US" sz="2800" u="heavy" dirty="0"/>
          </a:p>
          <a:p>
            <a:pPr marL="457200" lvl="1" indent="0">
              <a:buNone/>
            </a:pPr>
            <a:r>
              <a:rPr lang="en-US" sz="2800" dirty="0">
                <a:hlinkClick r:id="rId3"/>
              </a:rPr>
              <a:t>Stephanie.fell@fema.dhs.gov</a:t>
            </a:r>
            <a:endParaRPr lang="en-US" sz="2800" dirty="0"/>
          </a:p>
          <a:p>
            <a:pPr marL="457200" lvl="1" indent="0">
              <a:buNone/>
            </a:pPr>
            <a:r>
              <a:rPr lang="en-US" sz="2800" dirty="0"/>
              <a:t>202 368 8543</a:t>
            </a:r>
          </a:p>
          <a:p>
            <a:pPr marL="457200" lvl="1" indent="0">
              <a:buNone/>
            </a:pPr>
            <a:endParaRPr lang="en-US" u="heavy" dirty="0"/>
          </a:p>
          <a:p>
            <a:pPr marL="457200" lvl="1" indent="0">
              <a:buNone/>
            </a:pPr>
            <a:endParaRPr lang="en-US" sz="1200" u="heavy" dirty="0"/>
          </a:p>
          <a:p>
            <a:pPr marL="457200" lvl="1" indent="0">
              <a:buNone/>
            </a:pPr>
            <a:endParaRPr lang="en-US" sz="1200" dirty="0"/>
          </a:p>
          <a:p>
            <a:pPr marL="0" indent="0">
              <a:buNone/>
            </a:pPr>
            <a:endParaRPr lang="en-US" dirty="0"/>
          </a:p>
        </p:txBody>
      </p:sp>
      <p:sp>
        <p:nvSpPr>
          <p:cNvPr id="2" name="Slide Number Placeholder 1">
            <a:extLst>
              <a:ext uri="{FF2B5EF4-FFF2-40B4-BE49-F238E27FC236}">
                <a16:creationId xmlns:a16="http://schemas.microsoft.com/office/drawing/2014/main" id="{5874290A-1952-40F9-8815-A1002F1DF897}"/>
              </a:ext>
            </a:extLst>
          </p:cNvPr>
          <p:cNvSpPr>
            <a:spLocks noGrp="1"/>
          </p:cNvSpPr>
          <p:nvPr>
            <p:ph type="sldNum" sz="quarter" idx="12"/>
          </p:nvPr>
        </p:nvSpPr>
        <p:spPr/>
        <p:txBody>
          <a:bodyPr/>
          <a:lstStyle/>
          <a:p>
            <a:fld id="{87B523E1-3B43-4800-AFB0-058ADA3288B2}" type="slidenum">
              <a:rPr lang="en-US" smtClean="0"/>
              <a:t>23</a:t>
            </a:fld>
            <a:endParaRPr lang="en-US" dirty="0"/>
          </a:p>
        </p:txBody>
      </p:sp>
    </p:spTree>
    <p:extLst>
      <p:ext uri="{BB962C8B-B14F-4D97-AF65-F5344CB8AC3E}">
        <p14:creationId xmlns:p14="http://schemas.microsoft.com/office/powerpoint/2010/main" val="1471372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0E8EF-C8BC-49AF-90E1-DD3DEBD61F7C}"/>
              </a:ext>
            </a:extLst>
          </p:cNvPr>
          <p:cNvSpPr>
            <a:spLocks noGrp="1"/>
          </p:cNvSpPr>
          <p:nvPr>
            <p:ph type="title"/>
          </p:nvPr>
        </p:nvSpPr>
        <p:spPr/>
        <p:txBody>
          <a:bodyPr/>
          <a:lstStyle/>
          <a:p>
            <a:r>
              <a:rPr lang="en-US" dirty="0"/>
              <a:t>FEMA’s Section 504 Disability Access Plan </a:t>
            </a:r>
          </a:p>
        </p:txBody>
      </p:sp>
      <p:sp>
        <p:nvSpPr>
          <p:cNvPr id="3" name="Content Placeholder 2">
            <a:extLst>
              <a:ext uri="{FF2B5EF4-FFF2-40B4-BE49-F238E27FC236}">
                <a16:creationId xmlns:a16="http://schemas.microsoft.com/office/drawing/2014/main" id="{4F03C6E2-BAC4-4017-AD8B-BCA4E7DF8694}"/>
              </a:ext>
            </a:extLst>
          </p:cNvPr>
          <p:cNvSpPr>
            <a:spLocks noGrp="1"/>
          </p:cNvSpPr>
          <p:nvPr>
            <p:ph idx="1"/>
          </p:nvPr>
        </p:nvSpPr>
        <p:spPr/>
        <p:txBody>
          <a:bodyPr/>
          <a:lstStyle/>
          <a:p>
            <a:r>
              <a:rPr lang="en-US" dirty="0"/>
              <a:t>Finalized on August 12, 2019</a:t>
            </a:r>
          </a:p>
          <a:p>
            <a:r>
              <a:rPr lang="en-US" dirty="0"/>
              <a:t>Outlines five focus areas to enhance inclusion of people with disabilities in FEMA program delivery and compliance with Section 504</a:t>
            </a:r>
          </a:p>
          <a:p>
            <a:r>
              <a:rPr lang="en-US" dirty="0"/>
              <a:t>FEMA must provide progress report to DHS by June 2020</a:t>
            </a:r>
          </a:p>
          <a:p>
            <a:endParaRPr lang="en-US" dirty="0"/>
          </a:p>
        </p:txBody>
      </p:sp>
      <p:sp>
        <p:nvSpPr>
          <p:cNvPr id="4" name="Slide Number Placeholder 3">
            <a:extLst>
              <a:ext uri="{FF2B5EF4-FFF2-40B4-BE49-F238E27FC236}">
                <a16:creationId xmlns:a16="http://schemas.microsoft.com/office/drawing/2014/main" id="{7F06D664-6C16-4642-8A75-0E8C57EC3FE2}"/>
              </a:ext>
            </a:extLst>
          </p:cNvPr>
          <p:cNvSpPr>
            <a:spLocks noGrp="1"/>
          </p:cNvSpPr>
          <p:nvPr>
            <p:ph type="sldNum" sz="quarter" idx="12"/>
          </p:nvPr>
        </p:nvSpPr>
        <p:spPr/>
        <p:txBody>
          <a:bodyPr/>
          <a:lstStyle/>
          <a:p>
            <a:fld id="{87B523E1-3B43-4800-AFB0-058ADA3288B2}" type="slidenum">
              <a:rPr lang="en-US" smtClean="0"/>
              <a:t>3</a:t>
            </a:fld>
            <a:endParaRPr lang="en-US" dirty="0"/>
          </a:p>
        </p:txBody>
      </p:sp>
    </p:spTree>
    <p:extLst>
      <p:ext uri="{BB962C8B-B14F-4D97-AF65-F5344CB8AC3E}">
        <p14:creationId xmlns:p14="http://schemas.microsoft.com/office/powerpoint/2010/main" val="2674902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What are FEMA’s public-facing programs and activities?</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Disaster assistance</a:t>
            </a:r>
          </a:p>
          <a:p>
            <a:pPr lvl="0"/>
            <a:r>
              <a:rPr lang="en-US" dirty="0"/>
              <a:t>House inspections</a:t>
            </a:r>
          </a:p>
          <a:p>
            <a:pPr lvl="0"/>
            <a:r>
              <a:rPr lang="en-US" dirty="0"/>
              <a:t>Temporary housing units</a:t>
            </a:r>
          </a:p>
          <a:p>
            <a:pPr lvl="0"/>
            <a:r>
              <a:rPr lang="en-US" dirty="0"/>
              <a:t>National Flood Insurance Program</a:t>
            </a:r>
          </a:p>
          <a:p>
            <a:pPr lvl="0"/>
            <a:r>
              <a:rPr lang="en-US" dirty="0"/>
              <a:t>Responding to inquiries and/or sharing information with the public</a:t>
            </a:r>
          </a:p>
          <a:p>
            <a:pPr marL="0" indent="0">
              <a:buNone/>
            </a:pPr>
            <a:r>
              <a:rPr lang="en-US" dirty="0"/>
              <a:t>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72057665-EA7A-45FA-8DD3-3DA839DE17BA}"/>
              </a:ext>
            </a:extLst>
          </p:cNvPr>
          <p:cNvSpPr>
            <a:spLocks noGrp="1"/>
          </p:cNvSpPr>
          <p:nvPr>
            <p:ph type="sldNum" sz="quarter" idx="12"/>
          </p:nvPr>
        </p:nvSpPr>
        <p:spPr/>
        <p:txBody>
          <a:bodyPr/>
          <a:lstStyle/>
          <a:p>
            <a:pPr>
              <a:defRPr/>
            </a:pPr>
            <a:fld id="{2C87BA42-83A1-445E-8FCC-880A8F19E5EE}" type="slidenum">
              <a:rPr lang="en-US" smtClean="0"/>
              <a:pPr>
                <a:defRPr/>
              </a:pPr>
              <a:t>4</a:t>
            </a:fld>
            <a:endParaRPr lang="en-US" dirty="0"/>
          </a:p>
        </p:txBody>
      </p:sp>
    </p:spTree>
    <p:extLst>
      <p:ext uri="{BB962C8B-B14F-4D97-AF65-F5344CB8AC3E}">
        <p14:creationId xmlns:p14="http://schemas.microsoft.com/office/powerpoint/2010/main" val="35238858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What are FEMA’s public-facing programs and activities? (cont’d)</a:t>
            </a:r>
          </a:p>
        </p:txBody>
      </p:sp>
      <p:sp>
        <p:nvSpPr>
          <p:cNvPr id="3" name="Content Placeholder 2"/>
          <p:cNvSpPr>
            <a:spLocks noGrp="1"/>
          </p:cNvSpPr>
          <p:nvPr>
            <p:ph idx="1"/>
          </p:nvPr>
        </p:nvSpPr>
        <p:spPr/>
        <p:txBody>
          <a:bodyPr>
            <a:normAutofit/>
          </a:bodyPr>
          <a:lstStyle/>
          <a:p>
            <a:pPr lvl="0"/>
            <a:endParaRPr lang="en-US" dirty="0"/>
          </a:p>
          <a:p>
            <a:r>
              <a:rPr lang="en-US" dirty="0"/>
              <a:t>Job fairs or recruitments events</a:t>
            </a:r>
          </a:p>
          <a:p>
            <a:pPr lvl="0"/>
            <a:r>
              <a:rPr lang="en-US" dirty="0"/>
              <a:t>On-line and classroom training </a:t>
            </a:r>
          </a:p>
          <a:p>
            <a:pPr lvl="0"/>
            <a:r>
              <a:rPr lang="en-US" dirty="0"/>
              <a:t>Events with members of the public as invitees</a:t>
            </a:r>
          </a:p>
          <a:p>
            <a:pPr lvl="0"/>
            <a:r>
              <a:rPr lang="en-US" dirty="0"/>
              <a:t>Contracting and procurement activities</a:t>
            </a:r>
          </a:p>
          <a:p>
            <a:pPr marL="0" indent="0">
              <a:buNone/>
            </a:pPr>
            <a:endParaRPr lang="en-US" dirty="0"/>
          </a:p>
        </p:txBody>
      </p:sp>
      <p:sp>
        <p:nvSpPr>
          <p:cNvPr id="4" name="Slide Number Placeholder 3">
            <a:extLst>
              <a:ext uri="{FF2B5EF4-FFF2-40B4-BE49-F238E27FC236}">
                <a16:creationId xmlns:a16="http://schemas.microsoft.com/office/drawing/2014/main" id="{72057665-EA7A-45FA-8DD3-3DA839DE17BA}"/>
              </a:ext>
            </a:extLst>
          </p:cNvPr>
          <p:cNvSpPr>
            <a:spLocks noGrp="1"/>
          </p:cNvSpPr>
          <p:nvPr>
            <p:ph type="sldNum" sz="quarter" idx="12"/>
          </p:nvPr>
        </p:nvSpPr>
        <p:spPr/>
        <p:txBody>
          <a:bodyPr/>
          <a:lstStyle/>
          <a:p>
            <a:pPr>
              <a:defRPr/>
            </a:pPr>
            <a:fld id="{2C87BA42-83A1-445E-8FCC-880A8F19E5EE}" type="slidenum">
              <a:rPr lang="en-US" smtClean="0"/>
              <a:pPr>
                <a:defRPr/>
              </a:pPr>
              <a:t>5</a:t>
            </a:fld>
            <a:endParaRPr lang="en-US" dirty="0"/>
          </a:p>
        </p:txBody>
      </p:sp>
    </p:spTree>
    <p:extLst>
      <p:ext uri="{BB962C8B-B14F-4D97-AF65-F5344CB8AC3E}">
        <p14:creationId xmlns:p14="http://schemas.microsoft.com/office/powerpoint/2010/main" val="21660296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Requirements for</a:t>
            </a:r>
            <a:br>
              <a:rPr lang="en-US" dirty="0"/>
            </a:br>
            <a:r>
              <a:rPr lang="en-US" dirty="0"/>
              <a:t>FEMA’s Section 504 Disability Access Plan </a:t>
            </a:r>
          </a:p>
        </p:txBody>
      </p:sp>
      <p:sp>
        <p:nvSpPr>
          <p:cNvPr id="3" name="Content Placeholder 2"/>
          <p:cNvSpPr>
            <a:spLocks noGrp="1"/>
          </p:cNvSpPr>
          <p:nvPr>
            <p:ph idx="1"/>
          </p:nvPr>
        </p:nvSpPr>
        <p:spPr/>
        <p:txBody>
          <a:bodyPr/>
          <a:lstStyle/>
          <a:p>
            <a:r>
              <a:rPr lang="en-US" dirty="0"/>
              <a:t>Available to the public and posted as 504 Disability Access Plan at </a:t>
            </a:r>
            <a:r>
              <a:rPr lang="en-US" dirty="0">
                <a:hlinkClick r:id="rId3"/>
              </a:rPr>
              <a:t>https://www.fema.gov/office-equal-rights</a:t>
            </a:r>
            <a:endParaRPr lang="en-US" dirty="0"/>
          </a:p>
          <a:p>
            <a:r>
              <a:rPr lang="en-US" dirty="0"/>
              <a:t>Welcome disability stakeholders’ questions and feedback about implementation</a:t>
            </a:r>
          </a:p>
          <a:p>
            <a:pPr marL="0" indent="0">
              <a:buNone/>
            </a:pPr>
            <a:endParaRPr lang="en-US" dirty="0"/>
          </a:p>
        </p:txBody>
      </p:sp>
      <p:sp>
        <p:nvSpPr>
          <p:cNvPr id="4" name="Slide Number Placeholder 3">
            <a:extLst>
              <a:ext uri="{FF2B5EF4-FFF2-40B4-BE49-F238E27FC236}">
                <a16:creationId xmlns:a16="http://schemas.microsoft.com/office/drawing/2014/main" id="{404561DB-B91B-4783-874D-47F98428120C}"/>
              </a:ext>
            </a:extLst>
          </p:cNvPr>
          <p:cNvSpPr>
            <a:spLocks noGrp="1"/>
          </p:cNvSpPr>
          <p:nvPr>
            <p:ph type="sldNum" sz="quarter" idx="12"/>
          </p:nvPr>
        </p:nvSpPr>
        <p:spPr/>
        <p:txBody>
          <a:bodyPr/>
          <a:lstStyle/>
          <a:p>
            <a:pPr>
              <a:defRPr/>
            </a:pPr>
            <a:fld id="{2C87BA42-83A1-445E-8FCC-880A8F19E5EE}" type="slidenum">
              <a:rPr lang="en-US" smtClean="0"/>
              <a:pPr>
                <a:defRPr/>
              </a:pPr>
              <a:t>6</a:t>
            </a:fld>
            <a:endParaRPr lang="en-US" dirty="0"/>
          </a:p>
        </p:txBody>
      </p:sp>
    </p:spTree>
    <p:extLst>
      <p:ext uri="{BB962C8B-B14F-4D97-AF65-F5344CB8AC3E}">
        <p14:creationId xmlns:p14="http://schemas.microsoft.com/office/powerpoint/2010/main" val="12486149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Focus Areas for Improvement </a:t>
            </a:r>
          </a:p>
        </p:txBody>
      </p:sp>
      <p:sp>
        <p:nvSpPr>
          <p:cNvPr id="3" name="Content Placeholder 2"/>
          <p:cNvSpPr>
            <a:spLocks noGrp="1"/>
          </p:cNvSpPr>
          <p:nvPr>
            <p:ph idx="1"/>
          </p:nvPr>
        </p:nvSpPr>
        <p:spPr/>
        <p:txBody>
          <a:bodyPr/>
          <a:lstStyle/>
          <a:p>
            <a:pPr marL="0" lvl="0" indent="0">
              <a:buNone/>
            </a:pPr>
            <a:r>
              <a:rPr lang="en-US" dirty="0"/>
              <a:t>1. Public information, and platforms for distributing information, including public events and meetings;</a:t>
            </a:r>
          </a:p>
          <a:p>
            <a:pPr marL="0" lvl="0" indent="0">
              <a:buNone/>
            </a:pPr>
            <a:r>
              <a:rPr lang="en-US" dirty="0"/>
              <a:t>2. Trainings and exercises; </a:t>
            </a:r>
          </a:p>
          <a:p>
            <a:pPr marL="0" lvl="0" indent="0">
              <a:buNone/>
            </a:pPr>
            <a:r>
              <a:rPr lang="en-US" dirty="0"/>
              <a:t>3. Noticing of the rights of people with disabilities;</a:t>
            </a:r>
          </a:p>
          <a:p>
            <a:pPr marL="0" lvl="0" indent="0">
              <a:buNone/>
            </a:pPr>
            <a:r>
              <a:rPr lang="en-US" dirty="0"/>
              <a:t>4. Disaster assistance and recovery programs; and</a:t>
            </a:r>
          </a:p>
          <a:p>
            <a:pPr marL="0" indent="0">
              <a:buNone/>
            </a:pPr>
            <a:r>
              <a:rPr lang="en-US" dirty="0"/>
              <a:t>5. Facilities.</a:t>
            </a:r>
          </a:p>
          <a:p>
            <a:pPr marL="0" lvl="0" indent="0">
              <a:buNone/>
            </a:pPr>
            <a:endParaRPr lang="en-US" dirty="0"/>
          </a:p>
          <a:p>
            <a:endParaRPr lang="en-US" dirty="0"/>
          </a:p>
        </p:txBody>
      </p:sp>
      <p:sp>
        <p:nvSpPr>
          <p:cNvPr id="4" name="Slide Number Placeholder 3">
            <a:extLst>
              <a:ext uri="{FF2B5EF4-FFF2-40B4-BE49-F238E27FC236}">
                <a16:creationId xmlns:a16="http://schemas.microsoft.com/office/drawing/2014/main" id="{9731CB6A-78B8-402F-A514-D0B4CC187552}"/>
              </a:ext>
            </a:extLst>
          </p:cNvPr>
          <p:cNvSpPr>
            <a:spLocks noGrp="1"/>
          </p:cNvSpPr>
          <p:nvPr>
            <p:ph type="sldNum" sz="quarter" idx="12"/>
          </p:nvPr>
        </p:nvSpPr>
        <p:spPr/>
        <p:txBody>
          <a:bodyPr/>
          <a:lstStyle/>
          <a:p>
            <a:pPr>
              <a:defRPr/>
            </a:pPr>
            <a:fld id="{2C87BA42-83A1-445E-8FCC-880A8F19E5EE}" type="slidenum">
              <a:rPr lang="en-US" smtClean="0"/>
              <a:pPr>
                <a:defRPr/>
              </a:pPr>
              <a:t>7</a:t>
            </a:fld>
            <a:endParaRPr lang="en-US" dirty="0"/>
          </a:p>
        </p:txBody>
      </p:sp>
    </p:spTree>
    <p:extLst>
      <p:ext uri="{BB962C8B-B14F-4D97-AF65-F5344CB8AC3E}">
        <p14:creationId xmlns:p14="http://schemas.microsoft.com/office/powerpoint/2010/main" val="26357466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Accessible Public Information and Platforms </a:t>
            </a:r>
          </a:p>
        </p:txBody>
      </p:sp>
      <p:sp>
        <p:nvSpPr>
          <p:cNvPr id="3" name="Content Placeholder 2"/>
          <p:cNvSpPr>
            <a:spLocks noGrp="1"/>
          </p:cNvSpPr>
          <p:nvPr>
            <p:ph idx="1"/>
          </p:nvPr>
        </p:nvSpPr>
        <p:spPr/>
        <p:txBody>
          <a:bodyPr>
            <a:normAutofit/>
          </a:bodyPr>
          <a:lstStyle/>
          <a:p>
            <a:pPr marL="0" indent="0">
              <a:buNone/>
            </a:pPr>
            <a:r>
              <a:rPr lang="en-US" sz="2400" b="1" dirty="0"/>
              <a:t>Requirement</a:t>
            </a:r>
            <a:r>
              <a:rPr lang="en-US" sz="2400" dirty="0"/>
              <a:t>: Effective communication access means </a:t>
            </a:r>
            <a:r>
              <a:rPr lang="en-US" altLang="en-US" sz="2400" dirty="0">
                <a:solidFill>
                  <a:srgbClr val="000000"/>
                </a:solidFill>
                <a:latin typeface="Franklin Gothic Book" panose="020B0503020102020204" pitchFamily="34" charset="0"/>
                <a:cs typeface="Times New Roman" panose="02020603050405020304" pitchFamily="18" charset="0"/>
              </a:rPr>
              <a:t>information in a written, spoken, or alternative mode of communication is clearly understandable and actionable for the whole community.</a:t>
            </a:r>
            <a:endParaRPr lang="en-US" altLang="en-US" sz="2400" dirty="0">
              <a:solidFill>
                <a:schemeClr val="accent4">
                  <a:lumMod val="25000"/>
                </a:schemeClr>
              </a:solidFill>
              <a:latin typeface="Franklin Gothic Book" panose="020B0503020102020204" pitchFamily="34" charset="0"/>
            </a:endParaRPr>
          </a:p>
          <a:p>
            <a:pPr marL="0" indent="0">
              <a:buNone/>
            </a:pPr>
            <a:r>
              <a:rPr lang="en-US" sz="2400" dirty="0"/>
              <a:t>Who needs effective communication access?</a:t>
            </a:r>
          </a:p>
          <a:p>
            <a:pPr>
              <a:defRPr/>
            </a:pPr>
            <a:r>
              <a:rPr lang="en-US" sz="2400" dirty="0"/>
              <a:t>Deaf or hard of hearing</a:t>
            </a:r>
          </a:p>
          <a:p>
            <a:pPr>
              <a:defRPr/>
            </a:pPr>
            <a:r>
              <a:rPr lang="en-US" sz="2400" dirty="0"/>
              <a:t>Blind or have low-vision</a:t>
            </a:r>
          </a:p>
          <a:p>
            <a:pPr>
              <a:defRPr/>
            </a:pPr>
            <a:r>
              <a:rPr lang="en-US" sz="2400" dirty="0"/>
              <a:t>Cognitive or intellectual disabilities</a:t>
            </a:r>
          </a:p>
          <a:p>
            <a:pPr>
              <a:defRPr/>
            </a:pPr>
            <a:r>
              <a:rPr lang="en-US" sz="2400" dirty="0"/>
              <a:t>Limited literacy</a:t>
            </a:r>
          </a:p>
          <a:p>
            <a:pPr>
              <a:defRPr/>
            </a:pPr>
            <a:r>
              <a:rPr lang="en-US" sz="2400" dirty="0"/>
              <a:t>People who have limited English proficiency (LEP)</a:t>
            </a:r>
          </a:p>
          <a:p>
            <a:pPr>
              <a:defRPr/>
            </a:pPr>
            <a:r>
              <a:rPr lang="en-US" sz="2400" dirty="0"/>
              <a:t>Others who may not self identify</a:t>
            </a:r>
          </a:p>
          <a:p>
            <a:pPr marL="0" indent="0">
              <a:buNone/>
            </a:pPr>
            <a:endParaRPr lang="en-US" sz="2400" dirty="0"/>
          </a:p>
          <a:p>
            <a:pPr marL="0" indent="0">
              <a:buNone/>
            </a:pPr>
            <a:endParaRPr lang="en-US" sz="2400" dirty="0"/>
          </a:p>
          <a:p>
            <a:pPr marL="0" lvl="0" indent="0">
              <a:buNone/>
            </a:pPr>
            <a:endParaRPr lang="en-US" dirty="0"/>
          </a:p>
        </p:txBody>
      </p:sp>
      <p:sp>
        <p:nvSpPr>
          <p:cNvPr id="4" name="Slide Number Placeholder 3">
            <a:extLst>
              <a:ext uri="{FF2B5EF4-FFF2-40B4-BE49-F238E27FC236}">
                <a16:creationId xmlns:a16="http://schemas.microsoft.com/office/drawing/2014/main" id="{67F2FCCB-EEC5-4DCD-9A4F-F507BD6A6DAD}"/>
              </a:ext>
            </a:extLst>
          </p:cNvPr>
          <p:cNvSpPr>
            <a:spLocks noGrp="1"/>
          </p:cNvSpPr>
          <p:nvPr>
            <p:ph type="sldNum" sz="quarter" idx="12"/>
          </p:nvPr>
        </p:nvSpPr>
        <p:spPr/>
        <p:txBody>
          <a:bodyPr/>
          <a:lstStyle/>
          <a:p>
            <a:pPr>
              <a:defRPr/>
            </a:pPr>
            <a:fld id="{2C87BA42-83A1-445E-8FCC-880A8F19E5EE}" type="slidenum">
              <a:rPr lang="en-US" smtClean="0"/>
              <a:pPr>
                <a:defRPr/>
              </a:pPr>
              <a:t>8</a:t>
            </a:fld>
            <a:endParaRPr lang="en-US" dirty="0"/>
          </a:p>
        </p:txBody>
      </p:sp>
    </p:spTree>
    <p:extLst>
      <p:ext uri="{BB962C8B-B14F-4D97-AF65-F5344CB8AC3E}">
        <p14:creationId xmlns:p14="http://schemas.microsoft.com/office/powerpoint/2010/main" val="17345998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Accessible Public Information and Platforms (cont.)</a:t>
            </a:r>
          </a:p>
        </p:txBody>
      </p:sp>
      <p:sp>
        <p:nvSpPr>
          <p:cNvPr id="3" name="Content Placeholder 2"/>
          <p:cNvSpPr>
            <a:spLocks noGrp="1"/>
          </p:cNvSpPr>
          <p:nvPr>
            <p:ph idx="1"/>
          </p:nvPr>
        </p:nvSpPr>
        <p:spPr/>
        <p:txBody>
          <a:bodyPr>
            <a:normAutofit/>
          </a:bodyPr>
          <a:lstStyle/>
          <a:p>
            <a:r>
              <a:rPr lang="en-US" altLang="en-US" dirty="0"/>
              <a:t>Access/Accommodations or Modifications, upon request</a:t>
            </a:r>
          </a:p>
          <a:p>
            <a:r>
              <a:rPr lang="en-US" altLang="en-US" dirty="0"/>
              <a:t>Alternative Formats – Braille, large print, electronic format</a:t>
            </a:r>
          </a:p>
          <a:p>
            <a:r>
              <a:rPr lang="en-US" altLang="en-US" dirty="0"/>
              <a:t>Conceptual plain language/accessible messaging</a:t>
            </a:r>
          </a:p>
          <a:p>
            <a:pPr marL="0" lvl="0" indent="0">
              <a:buNone/>
            </a:pPr>
            <a:endParaRPr lang="en-US" dirty="0"/>
          </a:p>
        </p:txBody>
      </p:sp>
      <p:sp>
        <p:nvSpPr>
          <p:cNvPr id="4" name="Slide Number Placeholder 3">
            <a:extLst>
              <a:ext uri="{FF2B5EF4-FFF2-40B4-BE49-F238E27FC236}">
                <a16:creationId xmlns:a16="http://schemas.microsoft.com/office/drawing/2014/main" id="{67F2FCCB-EEC5-4DCD-9A4F-F507BD6A6DAD}"/>
              </a:ext>
            </a:extLst>
          </p:cNvPr>
          <p:cNvSpPr>
            <a:spLocks noGrp="1"/>
          </p:cNvSpPr>
          <p:nvPr>
            <p:ph type="sldNum" sz="quarter" idx="12"/>
          </p:nvPr>
        </p:nvSpPr>
        <p:spPr/>
        <p:txBody>
          <a:bodyPr/>
          <a:lstStyle/>
          <a:p>
            <a:pPr>
              <a:defRPr/>
            </a:pPr>
            <a:fld id="{2C87BA42-83A1-445E-8FCC-880A8F19E5EE}" type="slidenum">
              <a:rPr lang="en-US" smtClean="0"/>
              <a:pPr>
                <a:defRPr/>
              </a:pPr>
              <a:t>9</a:t>
            </a:fld>
            <a:endParaRPr lang="en-US" dirty="0"/>
          </a:p>
        </p:txBody>
      </p:sp>
    </p:spTree>
    <p:extLst>
      <p:ext uri="{BB962C8B-B14F-4D97-AF65-F5344CB8AC3E}">
        <p14:creationId xmlns:p14="http://schemas.microsoft.com/office/powerpoint/2010/main" val="42705093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TotalTime>
  <Words>3635</Words>
  <Application>Microsoft Office PowerPoint</Application>
  <PresentationFormat>Widescreen</PresentationFormat>
  <Paragraphs>322</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Franklin Gothic Book</vt:lpstr>
      <vt:lpstr>Office Theme</vt:lpstr>
      <vt:lpstr> ADA National Network Learning Session – FEMA’s Section 504 Disability Access Plan </vt:lpstr>
      <vt:lpstr>Key Authorities</vt:lpstr>
      <vt:lpstr>FEMA’s Section 504 Disability Access Plan </vt:lpstr>
      <vt:lpstr>What are FEMA’s public-facing programs and activities? </vt:lpstr>
      <vt:lpstr>What are FEMA’s public-facing programs and activities? (cont’d)</vt:lpstr>
      <vt:lpstr>Additional Requirements for FEMA’s Section 504 Disability Access Plan </vt:lpstr>
      <vt:lpstr>Five Focus Areas for Improvement </vt:lpstr>
      <vt:lpstr>Accessible Public Information and Platforms </vt:lpstr>
      <vt:lpstr>Accessible Public Information and Platforms (cont.)</vt:lpstr>
      <vt:lpstr>Strategies to Provide Accessible Public Information</vt:lpstr>
      <vt:lpstr>Trainings and Exercises - Inclusive of People with Disabilities </vt:lpstr>
      <vt:lpstr>Strategies to Provide Inclusive Training and Exercises</vt:lpstr>
      <vt:lpstr>Publish Widely Civil Rights Notice </vt:lpstr>
      <vt:lpstr>Strategies to Publish Widely Civil Rights Notice</vt:lpstr>
      <vt:lpstr>Role of Equal Rights Advisors at Disaster Operations  </vt:lpstr>
      <vt:lpstr>Role of Equal Rights Advisors at Disaster Operations  (Cont.)</vt:lpstr>
      <vt:lpstr>Disaster Assistance and Recovery Programs </vt:lpstr>
      <vt:lpstr>Strategies to Provide Inclusive Disaster Assistance and Recovery Programs</vt:lpstr>
      <vt:lpstr>Accessible Facilities</vt:lpstr>
      <vt:lpstr> Strategies to Provide Physical Access </vt:lpstr>
      <vt:lpstr> OER Responsibilities – Technical Assistance </vt:lpstr>
      <vt:lpstr> OER Responsibilities – Civil Rights Compliance  </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GAY</dc:creator>
  <cp:lastModifiedBy>Gabriel Navarrette</cp:lastModifiedBy>
  <cp:revision>130</cp:revision>
  <dcterms:created xsi:type="dcterms:W3CDTF">2019-08-30T15:10:11Z</dcterms:created>
  <dcterms:modified xsi:type="dcterms:W3CDTF">2019-12-10T21:16:01Z</dcterms:modified>
</cp:coreProperties>
</file>